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7"/>
  </p:notesMasterIdLst>
  <p:sldIdLst>
    <p:sldId id="332" r:id="rId2"/>
    <p:sldId id="256" r:id="rId3"/>
    <p:sldId id="273" r:id="rId4"/>
    <p:sldId id="331" r:id="rId5"/>
    <p:sldId id="281" r:id="rId6"/>
    <p:sldId id="280" r:id="rId7"/>
    <p:sldId id="328" r:id="rId8"/>
    <p:sldId id="257" r:id="rId9"/>
    <p:sldId id="277" r:id="rId10"/>
    <p:sldId id="258" r:id="rId11"/>
    <p:sldId id="278" r:id="rId12"/>
    <p:sldId id="279" r:id="rId13"/>
    <p:sldId id="329" r:id="rId14"/>
    <p:sldId id="269" r:id="rId15"/>
    <p:sldId id="270" r:id="rId16"/>
    <p:sldId id="271" r:id="rId17"/>
    <p:sldId id="260" r:id="rId18"/>
    <p:sldId id="263" r:id="rId19"/>
    <p:sldId id="282" r:id="rId20"/>
    <p:sldId id="286" r:id="rId21"/>
    <p:sldId id="287" r:id="rId22"/>
    <p:sldId id="288" r:id="rId23"/>
    <p:sldId id="300" r:id="rId24"/>
    <p:sldId id="267" r:id="rId25"/>
    <p:sldId id="296" r:id="rId26"/>
    <p:sldId id="295" r:id="rId27"/>
    <p:sldId id="289" r:id="rId28"/>
    <p:sldId id="291" r:id="rId29"/>
    <p:sldId id="297" r:id="rId30"/>
    <p:sldId id="299" r:id="rId31"/>
    <p:sldId id="292" r:id="rId32"/>
    <p:sldId id="293" r:id="rId33"/>
    <p:sldId id="294" r:id="rId34"/>
    <p:sldId id="301" r:id="rId35"/>
    <p:sldId id="302" r:id="rId36"/>
    <p:sldId id="259" r:id="rId37"/>
    <p:sldId id="304" r:id="rId38"/>
    <p:sldId id="262" r:id="rId39"/>
    <p:sldId id="305" r:id="rId40"/>
    <p:sldId id="261" r:id="rId41"/>
    <p:sldId id="306" r:id="rId42"/>
    <p:sldId id="264" r:id="rId43"/>
    <p:sldId id="266" r:id="rId44"/>
    <p:sldId id="265" r:id="rId45"/>
    <p:sldId id="307" r:id="rId46"/>
    <p:sldId id="268" r:id="rId47"/>
    <p:sldId id="308" r:id="rId48"/>
    <p:sldId id="309" r:id="rId49"/>
    <p:sldId id="310" r:id="rId50"/>
    <p:sldId id="311" r:id="rId51"/>
    <p:sldId id="313" r:id="rId52"/>
    <p:sldId id="314" r:id="rId53"/>
    <p:sldId id="315" r:id="rId54"/>
    <p:sldId id="318" r:id="rId55"/>
    <p:sldId id="319" r:id="rId56"/>
    <p:sldId id="320" r:id="rId57"/>
    <p:sldId id="321" r:id="rId58"/>
    <p:sldId id="283" r:id="rId59"/>
    <p:sldId id="284" r:id="rId60"/>
    <p:sldId id="322" r:id="rId61"/>
    <p:sldId id="323" r:id="rId62"/>
    <p:sldId id="325" r:id="rId63"/>
    <p:sldId id="327" r:id="rId64"/>
    <p:sldId id="330" r:id="rId65"/>
    <p:sldId id="326" r:id="rId66"/>
  </p:sldIdLst>
  <p:sldSz cx="12192000" cy="6858000"/>
  <p:notesSz cx="6858000" cy="9144000"/>
  <p:embeddedFontLst>
    <p:embeddedFont>
      <p:font typeface="Avenir Book" panose="020B0503020203020204" pitchFamily="34" charset="-78"/>
      <p:regular r:id="rId68"/>
    </p:embeddedFont>
    <p:embeddedFont>
      <p:font typeface="Calibri" panose="020F0502020204030204" pitchFamily="34" charset="0"/>
      <p:regular r:id="rId69"/>
      <p:bold r:id="rId70"/>
      <p:italic r:id="rId71"/>
      <p:boldItalic r:id="rId72"/>
    </p:embeddedFont>
    <p:embeddedFont>
      <p:font typeface="Canela Thin Trial" pitchFamily="50" charset="0"/>
      <p:regular r:id="rId73"/>
    </p:embeddedFont>
    <p:embeddedFont>
      <p:font typeface="Futura Book" panose="020B0500000000000000" pitchFamily="34" charset="0"/>
      <p:regular r:id="rId74"/>
      <p:bold r:id="rId75"/>
    </p:embeddedFont>
  </p:embeddedFontLst>
  <p:custDataLst>
    <p:tags r:id="rId7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of presenters &amp; purpose of the workshop" id="{A9C93B5C-6445-42FC-8426-00CAD70F86E9}">
          <p14:sldIdLst>
            <p14:sldId id="332"/>
            <p14:sldId id="256"/>
            <p14:sldId id="273"/>
            <p14:sldId id="331"/>
            <p14:sldId id="281"/>
            <p14:sldId id="280"/>
            <p14:sldId id="328"/>
            <p14:sldId id="257"/>
            <p14:sldId id="277"/>
            <p14:sldId id="258"/>
          </p14:sldIdLst>
        </p14:section>
        <p14:section name="Figure Activity, Spectrum of Figures shown" id="{BE2C9717-F3F5-4AF9-85F1-DFE14392B67C}">
          <p14:sldIdLst>
            <p14:sldId id="278"/>
            <p14:sldId id="279"/>
            <p14:sldId id="329"/>
            <p14:sldId id="269"/>
            <p14:sldId id="270"/>
            <p14:sldId id="271"/>
            <p14:sldId id="260"/>
            <p14:sldId id="263"/>
            <p14:sldId id="282"/>
            <p14:sldId id="286"/>
          </p14:sldIdLst>
        </p14:section>
        <p14:section name="Q&amp;A Break 1" id="{F5A936A0-018F-4C22-B36E-FCBF216F138D}">
          <p14:sldIdLst>
            <p14:sldId id="287"/>
          </p14:sldIdLst>
        </p14:section>
        <p14:section name="Rubric introduction" id="{16A6367B-E09F-44A5-AEF8-148C233D2F78}">
          <p14:sldIdLst>
            <p14:sldId id="288"/>
            <p14:sldId id="300"/>
            <p14:sldId id="267"/>
            <p14:sldId id="296"/>
            <p14:sldId id="295"/>
            <p14:sldId id="289"/>
            <p14:sldId id="291"/>
            <p14:sldId id="297"/>
            <p14:sldId id="299"/>
            <p14:sldId id="292"/>
            <p14:sldId id="293"/>
            <p14:sldId id="294"/>
          </p14:sldIdLst>
        </p14:section>
        <p14:section name="Q&amp;A Break 2" id="{57C8E5B6-DCA4-4983-9C99-DDA04FA91186}">
          <p14:sldIdLst>
            <p14:sldId id="301"/>
            <p14:sldId id="302"/>
            <p14:sldId id="259"/>
          </p14:sldIdLst>
        </p14:section>
        <p14:section name="Posters, presentations, publications, give link sheet out" id="{73563E2A-F5F3-455D-9E76-58B75B433A58}">
          <p14:sldIdLst>
            <p14:sldId id="304"/>
            <p14:sldId id="262"/>
            <p14:sldId id="305"/>
            <p14:sldId id="261"/>
            <p14:sldId id="306"/>
            <p14:sldId id="264"/>
            <p14:sldId id="266"/>
            <p14:sldId id="265"/>
            <p14:sldId id="307"/>
            <p14:sldId id="268"/>
            <p14:sldId id="308"/>
            <p14:sldId id="309"/>
            <p14:sldId id="310"/>
            <p14:sldId id="311"/>
            <p14:sldId id="313"/>
            <p14:sldId id="314"/>
            <p14:sldId id="315"/>
            <p14:sldId id="318"/>
            <p14:sldId id="319"/>
            <p14:sldId id="320"/>
            <p14:sldId id="321"/>
            <p14:sldId id="283"/>
            <p14:sldId id="284"/>
          </p14:sldIdLst>
        </p14:section>
        <p14:section name="Q&amp;A Break 3 &amp; transition to breakouts" id="{53905CA8-223F-4273-B167-5503737CA7DA}">
          <p14:sldIdLst>
            <p14:sldId id="322"/>
            <p14:sldId id="323"/>
          </p14:sldIdLst>
        </p14:section>
        <p14:section name="Recap &amp; Closing" id="{F9804A95-DA90-4955-AD58-6E37E630A07D}">
          <p14:sldIdLst>
            <p14:sldId id="325"/>
          </p14:sldIdLst>
        </p14:section>
        <p14:section name="End" id="{A29842BC-D62B-4C31-8FCA-E27AF8D0ACE6}">
          <p14:sldIdLst>
            <p14:sldId id="327"/>
          </p14:sldIdLst>
        </p14:section>
        <p14:section name="Supplement Slides" id="{8B285398-F0FA-4244-B75C-9CDFCA6268A4}">
          <p14:sldIdLst>
            <p14:sldId id="330"/>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6993"/>
    <a:srgbClr val="BF3034"/>
    <a:srgbClr val="70A0AF"/>
    <a:srgbClr val="331E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5350" autoAdjust="0"/>
  </p:normalViewPr>
  <p:slideViewPr>
    <p:cSldViewPr snapToGrid="0">
      <p:cViewPr varScale="1">
        <p:scale>
          <a:sx n="91" d="100"/>
          <a:sy n="91" d="100"/>
        </p:scale>
        <p:origin x="8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7.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BEA6CA-9D9B-4403-89DB-DA6504D14C8D}" type="datetimeFigureOut">
              <a:rPr lang="en-US" smtClean="0"/>
              <a:t>11/27/2023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6D7BA2-4AA5-4D07-B69B-0A3A7A8CE7EB}" type="slidenum">
              <a:rPr lang="en-US" smtClean="0"/>
              <a:t>‹#›</a:t>
            </a:fld>
            <a:endParaRPr lang="en-US"/>
          </a:p>
        </p:txBody>
      </p:sp>
    </p:spTree>
    <p:extLst>
      <p:ext uri="{BB962C8B-B14F-4D97-AF65-F5344CB8AC3E}">
        <p14:creationId xmlns:p14="http://schemas.microsoft.com/office/powerpoint/2010/main" val="3555559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Slido poll questions are accessible from here: https://auth.slido.com/eu1/api/latest/the-auth/user/lifecycle-process/shareable-link/init?token=1411c175e7054b41562dcdc408a8c74d0be92151276530dd5f71ec1e5281cfb2</a:t>
            </a:r>
          </a:p>
        </p:txBody>
      </p:sp>
      <p:sp>
        <p:nvSpPr>
          <p:cNvPr id="4" name="Slide Number Placeholder 3"/>
          <p:cNvSpPr>
            <a:spLocks noGrp="1"/>
          </p:cNvSpPr>
          <p:nvPr>
            <p:ph type="sldNum" sz="quarter" idx="5"/>
          </p:nvPr>
        </p:nvSpPr>
        <p:spPr/>
        <p:txBody>
          <a:bodyPr/>
          <a:lstStyle/>
          <a:p>
            <a:fld id="{846D7BA2-4AA5-4D07-B69B-0A3A7A8CE7EB}" type="slidenum">
              <a:rPr lang="en-US" smtClean="0"/>
              <a:t>2</a:t>
            </a:fld>
            <a:endParaRPr lang="en-US"/>
          </a:p>
        </p:txBody>
      </p:sp>
    </p:spTree>
    <p:extLst>
      <p:ext uri="{BB962C8B-B14F-4D97-AF65-F5344CB8AC3E}">
        <p14:creationId xmlns:p14="http://schemas.microsoft.com/office/powerpoint/2010/main" val="954702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is an old visualization of data analysis performed by N.R. and 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are later published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venir Book" panose="020B0503020203020204" pitchFamily="34" charset="-78"/>
                <a:ea typeface="Arial" panose="020B0604020202020204" pitchFamily="34" charset="0"/>
              </a:rPr>
              <a:t>Rokhmanova N, Kuchenbecker KJ, Shull PB, Ferber R, Halilaj E (2022) Predicting knee adduction moment response to gait retraining with minimal clinical data. PLOS Computational Biology 18(5): e1009500. https://doi.org/10.1371/journal.pcbi.1009500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venir Book" panose="020B0503020203020204" pitchFamily="34" charset="-78"/>
                <a:ea typeface="Arial" panose="020B0604020202020204" pitchFamily="34" charset="0"/>
              </a:rPr>
              <a:t>A. K. Schulz et al., “Skin wrinkles and folds enable asymmetric stretch in the elephant trunk,” Proceedings of the National Academy of Sciences, vol. 119, no. 31, p. e2122563119, Aug. 2022, </a:t>
            </a:r>
            <a:r>
              <a:rPr lang="en-US" sz="1800" dirty="0" err="1">
                <a:effectLst/>
                <a:latin typeface="Avenir Book" panose="020B0503020203020204" pitchFamily="34" charset="-78"/>
                <a:ea typeface="Arial" panose="020B0604020202020204" pitchFamily="34" charset="0"/>
              </a:rPr>
              <a:t>doi</a:t>
            </a:r>
            <a:r>
              <a:rPr lang="en-US" sz="1800" dirty="0">
                <a:effectLst/>
                <a:latin typeface="Avenir Book" panose="020B0503020203020204" pitchFamily="34" charset="-78"/>
                <a:ea typeface="Arial" panose="020B0604020202020204" pitchFamily="34" charset="0"/>
              </a:rPr>
              <a:t>: 10.1073/pnas.2122563119.</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846D7BA2-4AA5-4D07-B69B-0A3A7A8CE7EB}" type="slidenum">
              <a:rPr lang="en-US" smtClean="0"/>
              <a:t>23</a:t>
            </a:fld>
            <a:endParaRPr lang="en-US"/>
          </a:p>
        </p:txBody>
      </p:sp>
    </p:spTree>
    <p:extLst>
      <p:ext uri="{BB962C8B-B14F-4D97-AF65-F5344CB8AC3E}">
        <p14:creationId xmlns:p14="http://schemas.microsoft.com/office/powerpoint/2010/main" val="3232749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6D7BA2-4AA5-4D07-B69B-0A3A7A8CE7EB}" type="slidenum">
              <a:rPr lang="en-US" smtClean="0"/>
              <a:t>33</a:t>
            </a:fld>
            <a:endParaRPr lang="en-US"/>
          </a:p>
        </p:txBody>
      </p:sp>
    </p:spTree>
    <p:extLst>
      <p:ext uri="{BB962C8B-B14F-4D97-AF65-F5344CB8AC3E}">
        <p14:creationId xmlns:p14="http://schemas.microsoft.com/office/powerpoint/2010/main" val="1886296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6D7BA2-4AA5-4D07-B69B-0A3A7A8CE7EB}" type="slidenum">
              <a:rPr lang="en-US" smtClean="0"/>
              <a:t>34</a:t>
            </a:fld>
            <a:endParaRPr lang="en-US"/>
          </a:p>
        </p:txBody>
      </p:sp>
    </p:spTree>
    <p:extLst>
      <p:ext uri="{BB962C8B-B14F-4D97-AF65-F5344CB8AC3E}">
        <p14:creationId xmlns:p14="http://schemas.microsoft.com/office/powerpoint/2010/main" val="1983989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6D7BA2-4AA5-4D07-B69B-0A3A7A8CE7EB}" type="slidenum">
              <a:rPr lang="en-US" smtClean="0"/>
              <a:t>35</a:t>
            </a:fld>
            <a:endParaRPr lang="en-US"/>
          </a:p>
        </p:txBody>
      </p:sp>
    </p:spTree>
    <p:extLst>
      <p:ext uri="{BB962C8B-B14F-4D97-AF65-F5344CB8AC3E}">
        <p14:creationId xmlns:p14="http://schemas.microsoft.com/office/powerpoint/2010/main" val="1873368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6D7BA2-4AA5-4D07-B69B-0A3A7A8CE7EB}" type="slidenum">
              <a:rPr lang="en-US" smtClean="0"/>
              <a:t>36</a:t>
            </a:fld>
            <a:endParaRPr lang="en-US"/>
          </a:p>
        </p:txBody>
      </p:sp>
    </p:spTree>
    <p:extLst>
      <p:ext uri="{BB962C8B-B14F-4D97-AF65-F5344CB8AC3E}">
        <p14:creationId xmlns:p14="http://schemas.microsoft.com/office/powerpoint/2010/main" val="2393770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6D7BA2-4AA5-4D07-B69B-0A3A7A8CE7EB}" type="slidenum">
              <a:rPr lang="en-US" smtClean="0"/>
              <a:t>39</a:t>
            </a:fld>
            <a:endParaRPr lang="en-US"/>
          </a:p>
        </p:txBody>
      </p:sp>
    </p:spTree>
    <p:extLst>
      <p:ext uri="{BB962C8B-B14F-4D97-AF65-F5344CB8AC3E}">
        <p14:creationId xmlns:p14="http://schemas.microsoft.com/office/powerpoint/2010/main" val="3681751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a:t>
            </a:r>
          </a:p>
        </p:txBody>
      </p:sp>
      <p:sp>
        <p:nvSpPr>
          <p:cNvPr id="4" name="Slide Number Placeholder 3"/>
          <p:cNvSpPr>
            <a:spLocks noGrp="1"/>
          </p:cNvSpPr>
          <p:nvPr>
            <p:ph type="sldNum" sz="quarter" idx="5"/>
          </p:nvPr>
        </p:nvSpPr>
        <p:spPr/>
        <p:txBody>
          <a:bodyPr/>
          <a:lstStyle/>
          <a:p>
            <a:fld id="{C467B541-0AFB-47F4-9A5B-135DADE20345}" type="slidenum">
              <a:rPr lang="en-US" smtClean="0"/>
              <a:t>45</a:t>
            </a:fld>
            <a:endParaRPr lang="en-US"/>
          </a:p>
        </p:txBody>
      </p:sp>
    </p:spTree>
    <p:extLst>
      <p:ext uri="{BB962C8B-B14F-4D97-AF65-F5344CB8AC3E}">
        <p14:creationId xmlns:p14="http://schemas.microsoft.com/office/powerpoint/2010/main" val="1776656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a:t>
            </a:r>
          </a:p>
        </p:txBody>
      </p:sp>
      <p:sp>
        <p:nvSpPr>
          <p:cNvPr id="4" name="Slide Number Placeholder 3"/>
          <p:cNvSpPr>
            <a:spLocks noGrp="1"/>
          </p:cNvSpPr>
          <p:nvPr>
            <p:ph type="sldNum" sz="quarter" idx="5"/>
          </p:nvPr>
        </p:nvSpPr>
        <p:spPr/>
        <p:txBody>
          <a:bodyPr/>
          <a:lstStyle/>
          <a:p>
            <a:fld id="{C467B541-0AFB-47F4-9A5B-135DADE20345}" type="slidenum">
              <a:rPr lang="en-US" smtClean="0"/>
              <a:t>46</a:t>
            </a:fld>
            <a:endParaRPr lang="en-US" dirty="0"/>
          </a:p>
        </p:txBody>
      </p:sp>
    </p:spTree>
    <p:extLst>
      <p:ext uri="{BB962C8B-B14F-4D97-AF65-F5344CB8AC3E}">
        <p14:creationId xmlns:p14="http://schemas.microsoft.com/office/powerpoint/2010/main" val="2812868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a:t>
            </a:r>
          </a:p>
        </p:txBody>
      </p:sp>
      <p:sp>
        <p:nvSpPr>
          <p:cNvPr id="4" name="Slide Number Placeholder 3"/>
          <p:cNvSpPr>
            <a:spLocks noGrp="1"/>
          </p:cNvSpPr>
          <p:nvPr>
            <p:ph type="sldNum" sz="quarter" idx="5"/>
          </p:nvPr>
        </p:nvSpPr>
        <p:spPr/>
        <p:txBody>
          <a:bodyPr/>
          <a:lstStyle/>
          <a:p>
            <a:fld id="{C467B541-0AFB-47F4-9A5B-135DADE20345}" type="slidenum">
              <a:rPr lang="en-US" smtClean="0"/>
              <a:t>48</a:t>
            </a:fld>
            <a:endParaRPr lang="en-US" dirty="0"/>
          </a:p>
        </p:txBody>
      </p:sp>
    </p:spTree>
    <p:extLst>
      <p:ext uri="{BB962C8B-B14F-4D97-AF65-F5344CB8AC3E}">
        <p14:creationId xmlns:p14="http://schemas.microsoft.com/office/powerpoint/2010/main" val="837147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6D7BA2-4AA5-4D07-B69B-0A3A7A8CE7EB}" type="slidenum">
              <a:rPr lang="en-US" smtClean="0"/>
              <a:t>63</a:t>
            </a:fld>
            <a:endParaRPr lang="en-US"/>
          </a:p>
        </p:txBody>
      </p:sp>
    </p:spTree>
    <p:extLst>
      <p:ext uri="{BB962C8B-B14F-4D97-AF65-F5344CB8AC3E}">
        <p14:creationId xmlns:p14="http://schemas.microsoft.com/office/powerpoint/2010/main" val="3297017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do not remove this slide if presenting these slides, but feel free to move it to the end of the presentation. This is the acknowledgment slide for these workshop slides. </a:t>
            </a:r>
          </a:p>
        </p:txBody>
      </p:sp>
      <p:sp>
        <p:nvSpPr>
          <p:cNvPr id="4" name="Slide Number Placeholder 3"/>
          <p:cNvSpPr>
            <a:spLocks noGrp="1"/>
          </p:cNvSpPr>
          <p:nvPr>
            <p:ph type="sldNum" sz="quarter" idx="5"/>
          </p:nvPr>
        </p:nvSpPr>
        <p:spPr/>
        <p:txBody>
          <a:bodyPr/>
          <a:lstStyle/>
          <a:p>
            <a:fld id="{846D7BA2-4AA5-4D07-B69B-0A3A7A8CE7EB}" type="slidenum">
              <a:rPr lang="en-US" smtClean="0"/>
              <a:t>3</a:t>
            </a:fld>
            <a:endParaRPr lang="en-US"/>
          </a:p>
        </p:txBody>
      </p:sp>
    </p:spTree>
    <p:extLst>
      <p:ext uri="{BB962C8B-B14F-4D97-AF65-F5344CB8AC3E}">
        <p14:creationId xmlns:p14="http://schemas.microsoft.com/office/powerpoint/2010/main" val="2882911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presenters of the workshop here</a:t>
            </a:r>
          </a:p>
        </p:txBody>
      </p:sp>
      <p:sp>
        <p:nvSpPr>
          <p:cNvPr id="4" name="Slide Number Placeholder 3"/>
          <p:cNvSpPr>
            <a:spLocks noGrp="1"/>
          </p:cNvSpPr>
          <p:nvPr>
            <p:ph type="sldNum" sz="quarter" idx="5"/>
          </p:nvPr>
        </p:nvSpPr>
        <p:spPr/>
        <p:txBody>
          <a:bodyPr/>
          <a:lstStyle/>
          <a:p>
            <a:fld id="{846D7BA2-4AA5-4D07-B69B-0A3A7A8CE7EB}" type="slidenum">
              <a:rPr lang="en-US" smtClean="0"/>
              <a:t>4</a:t>
            </a:fld>
            <a:endParaRPr lang="en-US"/>
          </a:p>
        </p:txBody>
      </p:sp>
    </p:spTree>
    <p:extLst>
      <p:ext uri="{BB962C8B-B14F-4D97-AF65-F5344CB8AC3E}">
        <p14:creationId xmlns:p14="http://schemas.microsoft.com/office/powerpoint/2010/main" val="1623055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Paste the exact schedule from the Syllabus sheet</a:t>
            </a:r>
          </a:p>
        </p:txBody>
      </p:sp>
      <p:sp>
        <p:nvSpPr>
          <p:cNvPr id="4" name="Slide Number Placeholder 3"/>
          <p:cNvSpPr>
            <a:spLocks noGrp="1"/>
          </p:cNvSpPr>
          <p:nvPr>
            <p:ph type="sldNum" sz="quarter" idx="5"/>
          </p:nvPr>
        </p:nvSpPr>
        <p:spPr/>
        <p:txBody>
          <a:bodyPr/>
          <a:lstStyle/>
          <a:p>
            <a:fld id="{846D7BA2-4AA5-4D07-B69B-0A3A7A8CE7EB}" type="slidenum">
              <a:rPr lang="en-US" smtClean="0"/>
              <a:t>6</a:t>
            </a:fld>
            <a:endParaRPr lang="en-US"/>
          </a:p>
        </p:txBody>
      </p:sp>
    </p:spTree>
    <p:extLst>
      <p:ext uri="{BB962C8B-B14F-4D97-AF65-F5344CB8AC3E}">
        <p14:creationId xmlns:p14="http://schemas.microsoft.com/office/powerpoint/2010/main" val="897275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Slido poll questions are accessible from here: https://auth.slido.com/eu1/api/latest/the-auth/user/lifecycle-process/shareable-link/init?token=1411c175e7054b41562dcdc408a8c74d0be92151276530dd5f71ec1e5281cfb2</a:t>
            </a:r>
          </a:p>
          <a:p>
            <a:endParaRPr lang="en-US" dirty="0"/>
          </a:p>
        </p:txBody>
      </p:sp>
      <p:sp>
        <p:nvSpPr>
          <p:cNvPr id="4" name="Slide Number Placeholder 3"/>
          <p:cNvSpPr>
            <a:spLocks noGrp="1"/>
          </p:cNvSpPr>
          <p:nvPr>
            <p:ph type="sldNum" sz="quarter" idx="5"/>
          </p:nvPr>
        </p:nvSpPr>
        <p:spPr/>
        <p:txBody>
          <a:bodyPr/>
          <a:lstStyle/>
          <a:p>
            <a:fld id="{846D7BA2-4AA5-4D07-B69B-0A3A7A8CE7EB}" type="slidenum">
              <a:rPr lang="en-US" smtClean="0"/>
              <a:t>7</a:t>
            </a:fld>
            <a:endParaRPr lang="en-US"/>
          </a:p>
        </p:txBody>
      </p:sp>
    </p:spTree>
    <p:extLst>
      <p:ext uri="{BB962C8B-B14F-4D97-AF65-F5344CB8AC3E}">
        <p14:creationId xmlns:p14="http://schemas.microsoft.com/office/powerpoint/2010/main" val="4092834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6D7BA2-4AA5-4D07-B69B-0A3A7A8CE7EB}" type="slidenum">
              <a:rPr lang="en-US" smtClean="0"/>
              <a:t>11</a:t>
            </a:fld>
            <a:endParaRPr lang="en-US"/>
          </a:p>
        </p:txBody>
      </p:sp>
    </p:spTree>
    <p:extLst>
      <p:ext uri="{BB962C8B-B14F-4D97-AF65-F5344CB8AC3E}">
        <p14:creationId xmlns:p14="http://schemas.microsoft.com/office/powerpoint/2010/main" val="2136983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Slido poll questions are accessible from here: https://auth.slido.com/eu1/api/latest/the-auth/user/lifecycle-process/shareable-link/init?token=1411c175e7054b41562dcdc408a8c74d0be92151276530dd5f71ec1e5281cfb2</a:t>
            </a:r>
          </a:p>
          <a:p>
            <a:endParaRPr lang="en-US" dirty="0"/>
          </a:p>
        </p:txBody>
      </p:sp>
      <p:sp>
        <p:nvSpPr>
          <p:cNvPr id="4" name="Slide Number Placeholder 3"/>
          <p:cNvSpPr>
            <a:spLocks noGrp="1"/>
          </p:cNvSpPr>
          <p:nvPr>
            <p:ph type="sldNum" sz="quarter" idx="5"/>
          </p:nvPr>
        </p:nvSpPr>
        <p:spPr/>
        <p:txBody>
          <a:bodyPr/>
          <a:lstStyle/>
          <a:p>
            <a:fld id="{846D7BA2-4AA5-4D07-B69B-0A3A7A8CE7EB}" type="slidenum">
              <a:rPr lang="en-US" smtClean="0"/>
              <a:t>13</a:t>
            </a:fld>
            <a:endParaRPr lang="en-US"/>
          </a:p>
        </p:txBody>
      </p:sp>
    </p:spTree>
    <p:extLst>
      <p:ext uri="{BB962C8B-B14F-4D97-AF65-F5344CB8AC3E}">
        <p14:creationId xmlns:p14="http://schemas.microsoft.com/office/powerpoint/2010/main" val="44144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6D7BA2-4AA5-4D07-B69B-0A3A7A8CE7EB}" type="slidenum">
              <a:rPr lang="en-US" smtClean="0"/>
              <a:t>14</a:t>
            </a:fld>
            <a:endParaRPr lang="en-US"/>
          </a:p>
        </p:txBody>
      </p:sp>
    </p:spTree>
    <p:extLst>
      <p:ext uri="{BB962C8B-B14F-4D97-AF65-F5344CB8AC3E}">
        <p14:creationId xmlns:p14="http://schemas.microsoft.com/office/powerpoint/2010/main" val="3743973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Paste the exact schedule from the Syllabus sheet</a:t>
            </a:r>
          </a:p>
          <a:p>
            <a:endParaRPr lang="en-US" dirty="0"/>
          </a:p>
        </p:txBody>
      </p:sp>
      <p:sp>
        <p:nvSpPr>
          <p:cNvPr id="4" name="Slide Number Placeholder 3"/>
          <p:cNvSpPr>
            <a:spLocks noGrp="1"/>
          </p:cNvSpPr>
          <p:nvPr>
            <p:ph type="sldNum" sz="quarter" idx="5"/>
          </p:nvPr>
        </p:nvSpPr>
        <p:spPr/>
        <p:txBody>
          <a:bodyPr/>
          <a:lstStyle/>
          <a:p>
            <a:fld id="{846D7BA2-4AA5-4D07-B69B-0A3A7A8CE7EB}" type="slidenum">
              <a:rPr lang="en-US" smtClean="0"/>
              <a:t>21</a:t>
            </a:fld>
            <a:endParaRPr lang="en-US"/>
          </a:p>
        </p:txBody>
      </p:sp>
    </p:spTree>
    <p:extLst>
      <p:ext uri="{BB962C8B-B14F-4D97-AF65-F5344CB8AC3E}">
        <p14:creationId xmlns:p14="http://schemas.microsoft.com/office/powerpoint/2010/main" val="1270002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34EF87E-37A3-41F4-8C63-96445FB1ACD3}"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89B0B-A04A-407B-9E79-5EA790B46F47}" type="slidenum">
              <a:rPr lang="en-US" smtClean="0"/>
              <a:t>‹#›</a:t>
            </a:fld>
            <a:endParaRPr lang="en-US"/>
          </a:p>
        </p:txBody>
      </p:sp>
    </p:spTree>
    <p:extLst>
      <p:ext uri="{BB962C8B-B14F-4D97-AF65-F5344CB8AC3E}">
        <p14:creationId xmlns:p14="http://schemas.microsoft.com/office/powerpoint/2010/main" val="1657008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4EF87E-37A3-41F4-8C63-96445FB1ACD3}"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89B0B-A04A-407B-9E79-5EA790B46F47}" type="slidenum">
              <a:rPr lang="en-US" smtClean="0"/>
              <a:t>‹#›</a:t>
            </a:fld>
            <a:endParaRPr lang="en-US"/>
          </a:p>
        </p:txBody>
      </p:sp>
    </p:spTree>
    <p:extLst>
      <p:ext uri="{BB962C8B-B14F-4D97-AF65-F5344CB8AC3E}">
        <p14:creationId xmlns:p14="http://schemas.microsoft.com/office/powerpoint/2010/main" val="516165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4EF87E-37A3-41F4-8C63-96445FB1ACD3}"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89B0B-A04A-407B-9E79-5EA790B46F47}" type="slidenum">
              <a:rPr lang="en-US" smtClean="0"/>
              <a:t>‹#›</a:t>
            </a:fld>
            <a:endParaRPr lang="en-US"/>
          </a:p>
        </p:txBody>
      </p:sp>
    </p:spTree>
    <p:extLst>
      <p:ext uri="{BB962C8B-B14F-4D97-AF65-F5344CB8AC3E}">
        <p14:creationId xmlns:p14="http://schemas.microsoft.com/office/powerpoint/2010/main" val="1829768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4EF87E-37A3-41F4-8C63-96445FB1ACD3}"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89B0B-A04A-407B-9E79-5EA790B46F47}" type="slidenum">
              <a:rPr lang="en-US" smtClean="0"/>
              <a:t>‹#›</a:t>
            </a:fld>
            <a:endParaRPr lang="en-US"/>
          </a:p>
        </p:txBody>
      </p:sp>
    </p:spTree>
    <p:extLst>
      <p:ext uri="{BB962C8B-B14F-4D97-AF65-F5344CB8AC3E}">
        <p14:creationId xmlns:p14="http://schemas.microsoft.com/office/powerpoint/2010/main" val="2947813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34EF87E-37A3-41F4-8C63-96445FB1ACD3}" type="datetimeFigureOut">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189B0B-A04A-407B-9E79-5EA790B46F47}" type="slidenum">
              <a:rPr lang="en-US" smtClean="0"/>
              <a:t>‹#›</a:t>
            </a:fld>
            <a:endParaRPr lang="en-US"/>
          </a:p>
        </p:txBody>
      </p:sp>
    </p:spTree>
    <p:extLst>
      <p:ext uri="{BB962C8B-B14F-4D97-AF65-F5344CB8AC3E}">
        <p14:creationId xmlns:p14="http://schemas.microsoft.com/office/powerpoint/2010/main" val="1553091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34EF87E-37A3-41F4-8C63-96445FB1ACD3}" type="datetimeFigureOut">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89B0B-A04A-407B-9E79-5EA790B46F47}" type="slidenum">
              <a:rPr lang="en-US" smtClean="0"/>
              <a:t>‹#›</a:t>
            </a:fld>
            <a:endParaRPr lang="en-US"/>
          </a:p>
        </p:txBody>
      </p:sp>
    </p:spTree>
    <p:extLst>
      <p:ext uri="{BB962C8B-B14F-4D97-AF65-F5344CB8AC3E}">
        <p14:creationId xmlns:p14="http://schemas.microsoft.com/office/powerpoint/2010/main" val="408745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4EF87E-37A3-41F4-8C63-96445FB1ACD3}" type="datetimeFigureOut">
              <a:rPr lang="en-US" smtClean="0"/>
              <a:t>11/27/2023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189B0B-A04A-407B-9E79-5EA790B46F47}" type="slidenum">
              <a:rPr lang="en-US" smtClean="0"/>
              <a:t>‹#›</a:t>
            </a:fld>
            <a:endParaRPr lang="en-US"/>
          </a:p>
        </p:txBody>
      </p:sp>
    </p:spTree>
    <p:extLst>
      <p:ext uri="{BB962C8B-B14F-4D97-AF65-F5344CB8AC3E}">
        <p14:creationId xmlns:p14="http://schemas.microsoft.com/office/powerpoint/2010/main" val="856984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4EF87E-37A3-41F4-8C63-96445FB1ACD3}" type="datetimeFigureOut">
              <a:rPr lang="en-US" smtClean="0"/>
              <a:t>11/27/2023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189B0B-A04A-407B-9E79-5EA790B46F47}" type="slidenum">
              <a:rPr lang="en-US" smtClean="0"/>
              <a:t>‹#›</a:t>
            </a:fld>
            <a:endParaRPr lang="en-US"/>
          </a:p>
        </p:txBody>
      </p:sp>
    </p:spTree>
    <p:extLst>
      <p:ext uri="{BB962C8B-B14F-4D97-AF65-F5344CB8AC3E}">
        <p14:creationId xmlns:p14="http://schemas.microsoft.com/office/powerpoint/2010/main" val="852692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4EF87E-37A3-41F4-8C63-96445FB1ACD3}" type="datetimeFigureOut">
              <a:rPr lang="en-US" smtClean="0"/>
              <a:t>11/27/2023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189B0B-A04A-407B-9E79-5EA790B46F47}" type="slidenum">
              <a:rPr lang="en-US" smtClean="0"/>
              <a:t>‹#›</a:t>
            </a:fld>
            <a:endParaRPr lang="en-US"/>
          </a:p>
        </p:txBody>
      </p:sp>
    </p:spTree>
    <p:extLst>
      <p:ext uri="{BB962C8B-B14F-4D97-AF65-F5344CB8AC3E}">
        <p14:creationId xmlns:p14="http://schemas.microsoft.com/office/powerpoint/2010/main" val="2463036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34EF87E-37A3-41F4-8C63-96445FB1ACD3}" type="datetimeFigureOut">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89B0B-A04A-407B-9E79-5EA790B46F47}" type="slidenum">
              <a:rPr lang="en-US" smtClean="0"/>
              <a:t>‹#›</a:t>
            </a:fld>
            <a:endParaRPr lang="en-US"/>
          </a:p>
        </p:txBody>
      </p:sp>
    </p:spTree>
    <p:extLst>
      <p:ext uri="{BB962C8B-B14F-4D97-AF65-F5344CB8AC3E}">
        <p14:creationId xmlns:p14="http://schemas.microsoft.com/office/powerpoint/2010/main" val="887668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34EF87E-37A3-41F4-8C63-96445FB1ACD3}" type="datetimeFigureOut">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189B0B-A04A-407B-9E79-5EA790B46F47}" type="slidenum">
              <a:rPr lang="en-US" smtClean="0"/>
              <a:t>‹#›</a:t>
            </a:fld>
            <a:endParaRPr lang="en-US"/>
          </a:p>
        </p:txBody>
      </p:sp>
    </p:spTree>
    <p:extLst>
      <p:ext uri="{BB962C8B-B14F-4D97-AF65-F5344CB8AC3E}">
        <p14:creationId xmlns:p14="http://schemas.microsoft.com/office/powerpoint/2010/main" val="2833015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4EF87E-37A3-41F4-8C63-96445FB1ACD3}" type="datetimeFigureOut">
              <a:rPr lang="en-US" smtClean="0"/>
              <a:t>11/27/2023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189B0B-A04A-407B-9E79-5EA790B46F47}" type="slidenum">
              <a:rPr lang="en-US" smtClean="0"/>
              <a:t>‹#›</a:t>
            </a:fld>
            <a:endParaRPr lang="en-US"/>
          </a:p>
        </p:txBody>
      </p:sp>
    </p:spTree>
    <p:extLst>
      <p:ext uri="{BB962C8B-B14F-4D97-AF65-F5344CB8AC3E}">
        <p14:creationId xmlns:p14="http://schemas.microsoft.com/office/powerpoint/2010/main" val="3835656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doi.org/10.1371/journal.pcbi.1009500" TargetMode="Externa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s://doi.org/10.1371/journal.pcbi.1009500" TargetMode="External"/><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doi.org/10.1098/rsif.2023.0232" TargetMode="External"/><Relationship Id="rId2" Type="http://schemas.openxmlformats.org/officeDocument/2006/relationships/hyperlink" Target="https://doi.org/10.1242/bio.059834" TargetMode="External"/><Relationship Id="rId1" Type="http://schemas.openxmlformats.org/officeDocument/2006/relationships/slideLayout" Target="../slideLayouts/slideLayout2.xml"/><Relationship Id="rId6" Type="http://schemas.openxmlformats.org/officeDocument/2006/relationships/hyperlink" Target="https://www.nngroup.com/articles/color-enhance-design/" TargetMode="External"/><Relationship Id="rId5" Type="http://schemas.openxmlformats.org/officeDocument/2006/relationships/hyperlink" Target="https://doi.org/10.1073/pnas.2122563119" TargetMode="External"/><Relationship Id="rId4" Type="http://schemas.openxmlformats.org/officeDocument/2006/relationships/hyperlink" Target="https://doi.org/10.1371/journal.pcbi.1009500"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19B3-108F-4BD4-862B-4B8715615046}"/>
              </a:ext>
            </a:extLst>
          </p:cNvPr>
          <p:cNvSpPr>
            <a:spLocks noGrp="1"/>
          </p:cNvSpPr>
          <p:nvPr>
            <p:ph type="title"/>
          </p:nvPr>
        </p:nvSpPr>
        <p:spPr/>
        <p:txBody>
          <a:bodyPr/>
          <a:lstStyle/>
          <a:p>
            <a:r>
              <a:rPr lang="en-US" dirty="0"/>
              <a:t>How to use this slide template:</a:t>
            </a:r>
          </a:p>
        </p:txBody>
      </p:sp>
      <p:sp>
        <p:nvSpPr>
          <p:cNvPr id="3" name="Content Placeholder 2">
            <a:extLst>
              <a:ext uri="{FF2B5EF4-FFF2-40B4-BE49-F238E27FC236}">
                <a16:creationId xmlns:a16="http://schemas.microsoft.com/office/drawing/2014/main" id="{ADACE24D-B25E-4C5D-B89A-D6A1BFF08E5F}"/>
              </a:ext>
            </a:extLst>
          </p:cNvPr>
          <p:cNvSpPr>
            <a:spLocks noGrp="1"/>
          </p:cNvSpPr>
          <p:nvPr>
            <p:ph idx="1"/>
          </p:nvPr>
        </p:nvSpPr>
        <p:spPr>
          <a:xfrm>
            <a:off x="838200" y="1690687"/>
            <a:ext cx="10515600" cy="4802187"/>
          </a:xfrm>
        </p:spPr>
        <p:txBody>
          <a:bodyPr>
            <a:normAutofit fontScale="92500"/>
          </a:bodyPr>
          <a:lstStyle/>
          <a:p>
            <a:pPr marL="514350" indent="-514350">
              <a:buAutoNum type="arabicPeriod"/>
            </a:pPr>
            <a:r>
              <a:rPr lang="en-US" dirty="0"/>
              <a:t>We have marked in </a:t>
            </a:r>
            <a:r>
              <a:rPr lang="en-US" dirty="0">
                <a:solidFill>
                  <a:srgbClr val="FF0000"/>
                </a:solidFill>
              </a:rPr>
              <a:t>bright red </a:t>
            </a:r>
            <a:r>
              <a:rPr lang="en-US" dirty="0"/>
              <a:t>all the parts of the template that need to be updated with your information.</a:t>
            </a:r>
          </a:p>
          <a:p>
            <a:pPr marL="514350" indent="-514350">
              <a:buAutoNum type="arabicPeriod"/>
            </a:pPr>
            <a:r>
              <a:rPr lang="en-US" dirty="0"/>
              <a:t>Consult the Lesson Plan for detailed information on the content.</a:t>
            </a:r>
          </a:p>
          <a:p>
            <a:pPr marL="514350" indent="-514350">
              <a:buAutoNum type="arabicPeriod"/>
            </a:pPr>
            <a:r>
              <a:rPr lang="en-US" dirty="0"/>
              <a:t>We include places to put </a:t>
            </a:r>
            <a:r>
              <a:rPr lang="en-US" dirty="0" err="1"/>
              <a:t>Slido</a:t>
            </a:r>
            <a:r>
              <a:rPr lang="en-US" dirty="0"/>
              <a:t> polls; remove these slides if you’re not using them.</a:t>
            </a:r>
          </a:p>
          <a:p>
            <a:pPr marL="514350" indent="-514350">
              <a:buAutoNum type="arabicPeriod"/>
            </a:pPr>
            <a:r>
              <a:rPr lang="en-US" dirty="0"/>
              <a:t>Update the schedule (slides 6, 21, 35, 60) if you are adding/removing content. </a:t>
            </a:r>
          </a:p>
          <a:p>
            <a:pPr marL="514350" indent="-514350">
              <a:buAutoNum type="arabicPeriod"/>
            </a:pPr>
            <a:r>
              <a:rPr lang="en-US" dirty="0"/>
              <a:t>If you are not doing breakout sessions after the presentation, remove the last slide (slide 61) before Recap &amp; Closing.</a:t>
            </a:r>
          </a:p>
          <a:p>
            <a:pPr marL="514350" indent="-514350">
              <a:buAutoNum type="arabicPeriod"/>
            </a:pPr>
            <a:r>
              <a:rPr lang="en-US" dirty="0"/>
              <a:t>Feel free to move the acknowledgments slide to the end, but please don’t remove it </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2828489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6F69B65-C67A-4F34-B850-C1374D0CDA1D}"/>
              </a:ext>
            </a:extLst>
          </p:cNvPr>
          <p:cNvSpPr>
            <a:spLocks noGrp="1"/>
          </p:cNvSpPr>
          <p:nvPr>
            <p:ph type="title"/>
          </p:nvPr>
        </p:nvSpPr>
        <p:spPr>
          <a:xfrm>
            <a:off x="1864607" y="576001"/>
            <a:ext cx="8462786" cy="1325563"/>
          </a:xfrm>
        </p:spPr>
        <p:txBody>
          <a:bodyPr/>
          <a:lstStyle/>
          <a:p>
            <a:r>
              <a:rPr lang="en-US" dirty="0"/>
              <a:t>A (typical) timeline:</a:t>
            </a:r>
          </a:p>
        </p:txBody>
      </p:sp>
      <p:cxnSp>
        <p:nvCxnSpPr>
          <p:cNvPr id="3" name="Straight Connector 2">
            <a:extLst>
              <a:ext uri="{FF2B5EF4-FFF2-40B4-BE49-F238E27FC236}">
                <a16:creationId xmlns:a16="http://schemas.microsoft.com/office/drawing/2014/main" id="{BC58EC67-CA92-4389-926D-3DADDC525D63}"/>
              </a:ext>
            </a:extLst>
          </p:cNvPr>
          <p:cNvCxnSpPr>
            <a:cxnSpLocks/>
          </p:cNvCxnSpPr>
          <p:nvPr/>
        </p:nvCxnSpPr>
        <p:spPr>
          <a:xfrm>
            <a:off x="705304" y="4198258"/>
            <a:ext cx="10839450" cy="0"/>
          </a:xfrm>
          <a:prstGeom prst="line">
            <a:avLst/>
          </a:prstGeom>
          <a:ln w="76200">
            <a:solidFill>
              <a:srgbClr val="70A0AF"/>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2B5AB53-AD20-41E9-888E-7830C1FA9B76}"/>
              </a:ext>
            </a:extLst>
          </p:cNvPr>
          <p:cNvSpPr txBox="1"/>
          <p:nvPr/>
        </p:nvSpPr>
        <p:spPr>
          <a:xfrm>
            <a:off x="717905" y="4367538"/>
            <a:ext cx="1901483" cy="461665"/>
          </a:xfrm>
          <a:prstGeom prst="rect">
            <a:avLst/>
          </a:prstGeom>
          <a:noFill/>
        </p:spPr>
        <p:txBody>
          <a:bodyPr wrap="none" rtlCol="0">
            <a:spAutoFit/>
          </a:bodyPr>
          <a:lstStyle/>
          <a:p>
            <a:r>
              <a:rPr lang="en-US" sz="2400" dirty="0">
                <a:solidFill>
                  <a:srgbClr val="70A0AF"/>
                </a:solidFill>
                <a:latin typeface="Futura Book" panose="020B0500000000000000" pitchFamily="34" charset="0"/>
              </a:rPr>
              <a:t>0 – 2 YEARS</a:t>
            </a:r>
          </a:p>
        </p:txBody>
      </p:sp>
      <p:sp>
        <p:nvSpPr>
          <p:cNvPr id="9" name="TextBox 8">
            <a:extLst>
              <a:ext uri="{FF2B5EF4-FFF2-40B4-BE49-F238E27FC236}">
                <a16:creationId xmlns:a16="http://schemas.microsoft.com/office/drawing/2014/main" id="{D2571BCE-BCAB-438F-BF95-813F37074EBD}"/>
              </a:ext>
            </a:extLst>
          </p:cNvPr>
          <p:cNvSpPr txBox="1"/>
          <p:nvPr/>
        </p:nvSpPr>
        <p:spPr>
          <a:xfrm>
            <a:off x="560992" y="2565500"/>
            <a:ext cx="2534623" cy="1323439"/>
          </a:xfrm>
          <a:prstGeom prst="rect">
            <a:avLst/>
          </a:prstGeom>
          <a:noFill/>
        </p:spPr>
        <p:txBody>
          <a:bodyPr wrap="square" rtlCol="0">
            <a:spAutoFit/>
          </a:bodyPr>
          <a:lstStyle/>
          <a:p>
            <a:r>
              <a:rPr lang="en-US" sz="1600" dirty="0">
                <a:latin typeface="+mj-lt"/>
              </a:rPr>
              <a:t>Generating hypotheses and research questions; collecting data; processing and analysis; writing and revising</a:t>
            </a:r>
          </a:p>
        </p:txBody>
      </p:sp>
      <p:sp>
        <p:nvSpPr>
          <p:cNvPr id="10" name="TextBox 9">
            <a:extLst>
              <a:ext uri="{FF2B5EF4-FFF2-40B4-BE49-F238E27FC236}">
                <a16:creationId xmlns:a16="http://schemas.microsoft.com/office/drawing/2014/main" id="{26C683C9-DE5A-4DA0-9DCF-42FC052432F5}"/>
              </a:ext>
            </a:extLst>
          </p:cNvPr>
          <p:cNvSpPr txBox="1"/>
          <p:nvPr/>
        </p:nvSpPr>
        <p:spPr>
          <a:xfrm>
            <a:off x="4818169" y="4367537"/>
            <a:ext cx="1321196" cy="461665"/>
          </a:xfrm>
          <a:prstGeom prst="rect">
            <a:avLst/>
          </a:prstGeom>
          <a:noFill/>
        </p:spPr>
        <p:txBody>
          <a:bodyPr wrap="none" rtlCol="0">
            <a:spAutoFit/>
          </a:bodyPr>
          <a:lstStyle/>
          <a:p>
            <a:r>
              <a:rPr lang="en-US" sz="2400" dirty="0">
                <a:solidFill>
                  <a:srgbClr val="70A0AF"/>
                </a:solidFill>
                <a:latin typeface="Futura Book" panose="020B0500000000000000" pitchFamily="34" charset="0"/>
              </a:rPr>
              <a:t>1 WEEK</a:t>
            </a:r>
          </a:p>
        </p:txBody>
      </p:sp>
      <p:sp>
        <p:nvSpPr>
          <p:cNvPr id="11" name="TextBox 10">
            <a:extLst>
              <a:ext uri="{FF2B5EF4-FFF2-40B4-BE49-F238E27FC236}">
                <a16:creationId xmlns:a16="http://schemas.microsoft.com/office/drawing/2014/main" id="{BA8DB039-1EC8-4228-A2E5-0B04A195EEF0}"/>
              </a:ext>
            </a:extLst>
          </p:cNvPr>
          <p:cNvSpPr txBox="1"/>
          <p:nvPr/>
        </p:nvSpPr>
        <p:spPr>
          <a:xfrm>
            <a:off x="4596984" y="3019303"/>
            <a:ext cx="2077931" cy="830997"/>
          </a:xfrm>
          <a:prstGeom prst="rect">
            <a:avLst/>
          </a:prstGeom>
          <a:noFill/>
        </p:spPr>
        <p:txBody>
          <a:bodyPr wrap="square" rtlCol="0">
            <a:spAutoFit/>
          </a:bodyPr>
          <a:lstStyle/>
          <a:p>
            <a:r>
              <a:rPr lang="en-US" sz="1600" dirty="0">
                <a:latin typeface="+mj-lt"/>
              </a:rPr>
              <a:t>Making sure your figures match paper requirements</a:t>
            </a:r>
          </a:p>
        </p:txBody>
      </p:sp>
      <p:sp>
        <p:nvSpPr>
          <p:cNvPr id="13" name="TextBox 12">
            <a:extLst>
              <a:ext uri="{FF2B5EF4-FFF2-40B4-BE49-F238E27FC236}">
                <a16:creationId xmlns:a16="http://schemas.microsoft.com/office/drawing/2014/main" id="{1BB28E18-44AA-4F37-AA1B-BA1E38320A2E}"/>
              </a:ext>
            </a:extLst>
          </p:cNvPr>
          <p:cNvSpPr txBox="1"/>
          <p:nvPr/>
        </p:nvSpPr>
        <p:spPr>
          <a:xfrm>
            <a:off x="8827343" y="4367537"/>
            <a:ext cx="2717411" cy="461665"/>
          </a:xfrm>
          <a:prstGeom prst="rect">
            <a:avLst/>
          </a:prstGeom>
          <a:noFill/>
        </p:spPr>
        <p:txBody>
          <a:bodyPr wrap="none" rtlCol="0">
            <a:spAutoFit/>
          </a:bodyPr>
          <a:lstStyle/>
          <a:p>
            <a:r>
              <a:rPr lang="en-US" sz="2400" dirty="0">
                <a:solidFill>
                  <a:srgbClr val="70A0AF"/>
                </a:solidFill>
                <a:latin typeface="Futura Book" panose="020B0500000000000000" pitchFamily="34" charset="0"/>
              </a:rPr>
              <a:t>THE REST OF TIME</a:t>
            </a:r>
          </a:p>
        </p:txBody>
      </p:sp>
      <p:sp>
        <p:nvSpPr>
          <p:cNvPr id="14" name="TextBox 13">
            <a:extLst>
              <a:ext uri="{FF2B5EF4-FFF2-40B4-BE49-F238E27FC236}">
                <a16:creationId xmlns:a16="http://schemas.microsoft.com/office/drawing/2014/main" id="{0EDC21C5-C6AD-48F5-873F-CDAFA78E66D5}"/>
              </a:ext>
            </a:extLst>
          </p:cNvPr>
          <p:cNvSpPr txBox="1"/>
          <p:nvPr/>
        </p:nvSpPr>
        <p:spPr>
          <a:xfrm>
            <a:off x="7939314" y="2350777"/>
            <a:ext cx="4126141" cy="1323439"/>
          </a:xfrm>
          <a:prstGeom prst="rect">
            <a:avLst/>
          </a:prstGeom>
          <a:noFill/>
        </p:spPr>
        <p:txBody>
          <a:bodyPr wrap="square" rtlCol="0">
            <a:spAutoFit/>
          </a:bodyPr>
          <a:lstStyle/>
          <a:p>
            <a:r>
              <a:rPr lang="en-US" sz="1600" dirty="0">
                <a:latin typeface="+mj-lt"/>
              </a:rPr>
              <a:t>Referring back to your findings in:</a:t>
            </a:r>
          </a:p>
          <a:p>
            <a:pPr marL="285750" indent="-285750">
              <a:buFont typeface="Arial" panose="020B0604020202020204" pitchFamily="34" charset="0"/>
              <a:buChar char="•"/>
            </a:pPr>
            <a:r>
              <a:rPr lang="en-US" sz="1600" dirty="0">
                <a:latin typeface="+mj-lt"/>
              </a:rPr>
              <a:t>Posters and talks</a:t>
            </a:r>
          </a:p>
          <a:p>
            <a:pPr marL="285750" indent="-285750">
              <a:buFont typeface="Arial" panose="020B0604020202020204" pitchFamily="34" charset="0"/>
              <a:buChar char="•"/>
            </a:pPr>
            <a:r>
              <a:rPr lang="en-US" sz="1600" dirty="0">
                <a:latin typeface="+mj-lt"/>
              </a:rPr>
              <a:t>Committee meetings or thesis defense</a:t>
            </a:r>
          </a:p>
          <a:p>
            <a:pPr marL="285750" indent="-285750">
              <a:buFont typeface="Arial" panose="020B0604020202020204" pitchFamily="34" charset="0"/>
              <a:buChar char="•"/>
            </a:pPr>
            <a:r>
              <a:rPr lang="en-US" sz="1600" dirty="0">
                <a:latin typeface="+mj-lt"/>
              </a:rPr>
              <a:t>Meetings with potential collaborators</a:t>
            </a:r>
          </a:p>
          <a:p>
            <a:pPr marL="285750" indent="-285750">
              <a:buFont typeface="Arial" panose="020B0604020202020204" pitchFamily="34" charset="0"/>
              <a:buChar char="•"/>
            </a:pPr>
            <a:r>
              <a:rPr lang="en-US" sz="1600" dirty="0">
                <a:latin typeface="+mj-lt"/>
              </a:rPr>
              <a:t>Job talks</a:t>
            </a:r>
          </a:p>
        </p:txBody>
      </p:sp>
      <p:sp>
        <p:nvSpPr>
          <p:cNvPr id="16" name="Oval 15">
            <a:extLst>
              <a:ext uri="{FF2B5EF4-FFF2-40B4-BE49-F238E27FC236}">
                <a16:creationId xmlns:a16="http://schemas.microsoft.com/office/drawing/2014/main" id="{387AADD5-AF20-4658-BC23-B7CF4DC48DC0}"/>
              </a:ext>
            </a:extLst>
          </p:cNvPr>
          <p:cNvSpPr/>
          <p:nvPr/>
        </p:nvSpPr>
        <p:spPr>
          <a:xfrm>
            <a:off x="560992" y="4020444"/>
            <a:ext cx="314367" cy="310185"/>
          </a:xfrm>
          <a:prstGeom prst="ellipse">
            <a:avLst/>
          </a:prstGeom>
          <a:solidFill>
            <a:srgbClr val="70A0AF"/>
          </a:solidFill>
          <a:ln>
            <a:solidFill>
              <a:srgbClr val="70A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F0978D8-2DB7-4F49-87D3-F99A8A17389B}"/>
              </a:ext>
            </a:extLst>
          </p:cNvPr>
          <p:cNvSpPr/>
          <p:nvPr/>
        </p:nvSpPr>
        <p:spPr>
          <a:xfrm>
            <a:off x="5321583" y="4019579"/>
            <a:ext cx="314367" cy="310185"/>
          </a:xfrm>
          <a:prstGeom prst="ellipse">
            <a:avLst/>
          </a:prstGeom>
          <a:solidFill>
            <a:srgbClr val="70A0AF"/>
          </a:solidFill>
          <a:ln>
            <a:solidFill>
              <a:srgbClr val="70A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CB1C408-885F-4430-B515-A5904F264E66}"/>
              </a:ext>
            </a:extLst>
          </p:cNvPr>
          <p:cNvSpPr/>
          <p:nvPr/>
        </p:nvSpPr>
        <p:spPr>
          <a:xfrm>
            <a:off x="11374699" y="4016317"/>
            <a:ext cx="314367" cy="310185"/>
          </a:xfrm>
          <a:prstGeom prst="ellipse">
            <a:avLst/>
          </a:prstGeom>
          <a:solidFill>
            <a:srgbClr val="70A0AF"/>
          </a:solidFill>
          <a:ln>
            <a:solidFill>
              <a:srgbClr val="70A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E148971-7265-4FD8-B3DB-4D9E3A0E6021}"/>
              </a:ext>
            </a:extLst>
          </p:cNvPr>
          <p:cNvSpPr/>
          <p:nvPr/>
        </p:nvSpPr>
        <p:spPr>
          <a:xfrm>
            <a:off x="10916020" y="4010179"/>
            <a:ext cx="314367" cy="310185"/>
          </a:xfrm>
          <a:prstGeom prst="ellipse">
            <a:avLst/>
          </a:prstGeom>
          <a:solidFill>
            <a:srgbClr val="70A0AF"/>
          </a:solidFill>
          <a:ln>
            <a:solidFill>
              <a:srgbClr val="70A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A54AFF-7774-495E-A822-A4CF92300994}"/>
              </a:ext>
            </a:extLst>
          </p:cNvPr>
          <p:cNvSpPr/>
          <p:nvPr/>
        </p:nvSpPr>
        <p:spPr>
          <a:xfrm>
            <a:off x="10457341" y="4026209"/>
            <a:ext cx="314367" cy="310185"/>
          </a:xfrm>
          <a:prstGeom prst="ellipse">
            <a:avLst/>
          </a:prstGeom>
          <a:solidFill>
            <a:srgbClr val="70A0AF"/>
          </a:solidFill>
          <a:ln>
            <a:solidFill>
              <a:srgbClr val="70A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B898CB-9B22-408D-94FF-78FB23EBE3EC}"/>
              </a:ext>
            </a:extLst>
          </p:cNvPr>
          <p:cNvSpPr/>
          <p:nvPr/>
        </p:nvSpPr>
        <p:spPr>
          <a:xfrm>
            <a:off x="9511553" y="4026209"/>
            <a:ext cx="314367" cy="310185"/>
          </a:xfrm>
          <a:prstGeom prst="ellipse">
            <a:avLst/>
          </a:prstGeom>
          <a:solidFill>
            <a:srgbClr val="70A0AF"/>
          </a:solidFill>
          <a:ln>
            <a:solidFill>
              <a:srgbClr val="70A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B5E15AF-870A-4A71-AC16-1399B4B65D61}"/>
              </a:ext>
            </a:extLst>
          </p:cNvPr>
          <p:cNvSpPr/>
          <p:nvPr/>
        </p:nvSpPr>
        <p:spPr>
          <a:xfrm>
            <a:off x="9052874" y="4041353"/>
            <a:ext cx="314367" cy="310185"/>
          </a:xfrm>
          <a:prstGeom prst="ellipse">
            <a:avLst/>
          </a:prstGeom>
          <a:solidFill>
            <a:srgbClr val="70A0AF"/>
          </a:solidFill>
          <a:ln>
            <a:solidFill>
              <a:srgbClr val="70A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7794419-5F39-4E75-AA3B-85090949F9F6}"/>
              </a:ext>
            </a:extLst>
          </p:cNvPr>
          <p:cNvSpPr/>
          <p:nvPr/>
        </p:nvSpPr>
        <p:spPr>
          <a:xfrm>
            <a:off x="8277610" y="4043098"/>
            <a:ext cx="314367" cy="310185"/>
          </a:xfrm>
          <a:prstGeom prst="ellipse">
            <a:avLst/>
          </a:prstGeom>
          <a:solidFill>
            <a:srgbClr val="70A0AF"/>
          </a:solidFill>
          <a:ln>
            <a:solidFill>
              <a:srgbClr val="70A0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7DC7DBD-F079-4E58-859A-F1377C8B7651}"/>
              </a:ext>
            </a:extLst>
          </p:cNvPr>
          <p:cNvSpPr txBox="1"/>
          <p:nvPr/>
        </p:nvSpPr>
        <p:spPr>
          <a:xfrm>
            <a:off x="5164163" y="4763603"/>
            <a:ext cx="2956028" cy="338554"/>
          </a:xfrm>
          <a:prstGeom prst="rect">
            <a:avLst/>
          </a:prstGeom>
          <a:noFill/>
        </p:spPr>
        <p:txBody>
          <a:bodyPr wrap="square" rtlCol="0">
            <a:spAutoFit/>
          </a:bodyPr>
          <a:lstStyle/>
          <a:p>
            <a:r>
              <a:rPr lang="en-US" sz="1600" i="1" dirty="0">
                <a:solidFill>
                  <a:srgbClr val="70A0AF"/>
                </a:solidFill>
                <a:latin typeface="Canela Thin Trial" pitchFamily="50" charset="0"/>
              </a:rPr>
              <a:t>Why not spend more time here?</a:t>
            </a:r>
          </a:p>
        </p:txBody>
      </p:sp>
    </p:spTree>
    <p:extLst>
      <p:ext uri="{BB962C8B-B14F-4D97-AF65-F5344CB8AC3E}">
        <p14:creationId xmlns:p14="http://schemas.microsoft.com/office/powerpoint/2010/main" val="2415978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6F69B65-C67A-4F34-B850-C1374D0CDA1D}"/>
              </a:ext>
            </a:extLst>
          </p:cNvPr>
          <p:cNvSpPr>
            <a:spLocks noGrp="1"/>
          </p:cNvSpPr>
          <p:nvPr>
            <p:ph type="title"/>
          </p:nvPr>
        </p:nvSpPr>
        <p:spPr>
          <a:xfrm>
            <a:off x="1246315" y="477837"/>
            <a:ext cx="9699370" cy="1325563"/>
          </a:xfrm>
        </p:spPr>
        <p:txBody>
          <a:bodyPr/>
          <a:lstStyle/>
          <a:p>
            <a:r>
              <a:rPr lang="en-US" dirty="0"/>
              <a:t>What is the main point of this figure?</a:t>
            </a:r>
          </a:p>
        </p:txBody>
      </p:sp>
      <p:sp>
        <p:nvSpPr>
          <p:cNvPr id="3" name="Title 1">
            <a:extLst>
              <a:ext uri="{FF2B5EF4-FFF2-40B4-BE49-F238E27FC236}">
                <a16:creationId xmlns:a16="http://schemas.microsoft.com/office/drawing/2014/main" id="{A7DCF052-D94E-4781-B5D8-152680449197}"/>
              </a:ext>
            </a:extLst>
          </p:cNvPr>
          <p:cNvSpPr txBox="1">
            <a:spLocks/>
          </p:cNvSpPr>
          <p:nvPr/>
        </p:nvSpPr>
        <p:spPr>
          <a:xfrm>
            <a:off x="62345" y="6096000"/>
            <a:ext cx="12067310" cy="6772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a:solidFill>
                  <a:srgbClr val="331E38"/>
                </a:solidFill>
              </a:rPr>
              <a:t>Figure Spectrum visualizations made using data from Kaggle data set: Eurovision Song Contest Scores 1975-2019</a:t>
            </a:r>
          </a:p>
        </p:txBody>
      </p:sp>
    </p:spTree>
    <p:extLst>
      <p:ext uri="{BB962C8B-B14F-4D97-AF65-F5344CB8AC3E}">
        <p14:creationId xmlns:p14="http://schemas.microsoft.com/office/powerpoint/2010/main" val="825655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405F74-DAC6-47C7-8C95-335277475F5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946" t="22927" r="24693" b="33101"/>
          <a:stretch/>
        </p:blipFill>
        <p:spPr>
          <a:xfrm>
            <a:off x="1588188" y="1511593"/>
            <a:ext cx="9015623" cy="5063123"/>
          </a:xfrm>
          <a:prstGeom prst="rect">
            <a:avLst/>
          </a:prstGeom>
        </p:spPr>
      </p:pic>
      <p:sp>
        <p:nvSpPr>
          <p:cNvPr id="6" name="Title 1">
            <a:extLst>
              <a:ext uri="{FF2B5EF4-FFF2-40B4-BE49-F238E27FC236}">
                <a16:creationId xmlns:a16="http://schemas.microsoft.com/office/drawing/2014/main" id="{76F69B65-C67A-4F34-B850-C1374D0CDA1D}"/>
              </a:ext>
            </a:extLst>
          </p:cNvPr>
          <p:cNvSpPr>
            <a:spLocks noGrp="1"/>
          </p:cNvSpPr>
          <p:nvPr>
            <p:ph type="title"/>
          </p:nvPr>
        </p:nvSpPr>
        <p:spPr>
          <a:xfrm>
            <a:off x="1246315" y="477837"/>
            <a:ext cx="9699370" cy="1325563"/>
          </a:xfrm>
        </p:spPr>
        <p:txBody>
          <a:bodyPr/>
          <a:lstStyle/>
          <a:p>
            <a:r>
              <a:rPr lang="en-US" dirty="0"/>
              <a:t>What is the main point of this figure?</a:t>
            </a:r>
          </a:p>
        </p:txBody>
      </p:sp>
    </p:spTree>
    <p:extLst>
      <p:ext uri="{BB962C8B-B14F-4D97-AF65-F5344CB8AC3E}">
        <p14:creationId xmlns:p14="http://schemas.microsoft.com/office/powerpoint/2010/main" val="4207502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9128"/>
            <a:ext cx="9144000" cy="3344227"/>
          </a:xfrm>
        </p:spPr>
        <p:txBody>
          <a:bodyPr>
            <a:normAutofit/>
          </a:bodyPr>
          <a:lstStyle/>
          <a:p>
            <a:r>
              <a:rPr lang="en-US" dirty="0">
                <a:solidFill>
                  <a:srgbClr val="FF0000"/>
                </a:solidFill>
              </a:rPr>
              <a:t>INSERT Slido Poll </a:t>
            </a:r>
            <a:r>
              <a:rPr lang="en-US" dirty="0">
                <a:solidFill>
                  <a:srgbClr val="331E38"/>
                </a:solidFill>
              </a:rPr>
              <a:t>Question: What is the main point of this figure?</a:t>
            </a:r>
          </a:p>
        </p:txBody>
      </p:sp>
    </p:spTree>
    <p:extLst>
      <p:ext uri="{BB962C8B-B14F-4D97-AF65-F5344CB8AC3E}">
        <p14:creationId xmlns:p14="http://schemas.microsoft.com/office/powerpoint/2010/main" val="246369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6F69B65-C67A-4F34-B850-C1374D0CDA1D}"/>
              </a:ext>
            </a:extLst>
          </p:cNvPr>
          <p:cNvSpPr>
            <a:spLocks noGrp="1"/>
          </p:cNvSpPr>
          <p:nvPr>
            <p:ph type="title"/>
          </p:nvPr>
        </p:nvSpPr>
        <p:spPr>
          <a:xfrm>
            <a:off x="279400" y="50800"/>
            <a:ext cx="9699370" cy="1325563"/>
          </a:xfrm>
        </p:spPr>
        <p:txBody>
          <a:bodyPr/>
          <a:lstStyle/>
          <a:p>
            <a:r>
              <a:rPr lang="en-US" dirty="0"/>
              <a:t>Fixing up the basics:</a:t>
            </a:r>
          </a:p>
        </p:txBody>
      </p:sp>
      <p:pic>
        <p:nvPicPr>
          <p:cNvPr id="3" name="Picture 2">
            <a:extLst>
              <a:ext uri="{FF2B5EF4-FFF2-40B4-BE49-F238E27FC236}">
                <a16:creationId xmlns:a16="http://schemas.microsoft.com/office/drawing/2014/main" id="{8AFF349E-0537-4730-A80A-BAFA26CB2D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1353" y="1037839"/>
            <a:ext cx="10168026" cy="5635336"/>
          </a:xfrm>
          <a:prstGeom prst="rect">
            <a:avLst/>
          </a:prstGeom>
        </p:spPr>
      </p:pic>
    </p:spTree>
    <p:extLst>
      <p:ext uri="{BB962C8B-B14F-4D97-AF65-F5344CB8AC3E}">
        <p14:creationId xmlns:p14="http://schemas.microsoft.com/office/powerpoint/2010/main" val="545972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5E657-CB2B-4B50-85C7-0CF7CFEBFF0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600" t="18148" r="18183" b="26296"/>
          <a:stretch/>
        </p:blipFill>
        <p:spPr>
          <a:xfrm>
            <a:off x="5575300" y="1854200"/>
            <a:ext cx="6616700" cy="3810000"/>
          </a:xfrm>
          <a:prstGeom prst="rect">
            <a:avLst/>
          </a:prstGeom>
        </p:spPr>
      </p:pic>
      <p:pic>
        <p:nvPicPr>
          <p:cNvPr id="4" name="Picture 3">
            <a:extLst>
              <a:ext uri="{FF2B5EF4-FFF2-40B4-BE49-F238E27FC236}">
                <a16:creationId xmlns:a16="http://schemas.microsoft.com/office/drawing/2014/main" id="{65294C8D-0D34-46A4-B1D9-084B78E722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361" t="17592" r="24206" b="27593"/>
          <a:stretch/>
        </p:blipFill>
        <p:spPr>
          <a:xfrm>
            <a:off x="273050" y="2070100"/>
            <a:ext cx="5473700" cy="3759200"/>
          </a:xfrm>
          <a:prstGeom prst="rect">
            <a:avLst/>
          </a:prstGeom>
        </p:spPr>
      </p:pic>
      <p:cxnSp>
        <p:nvCxnSpPr>
          <p:cNvPr id="3" name="Straight Connector 2">
            <a:extLst>
              <a:ext uri="{FF2B5EF4-FFF2-40B4-BE49-F238E27FC236}">
                <a16:creationId xmlns:a16="http://schemas.microsoft.com/office/drawing/2014/main" id="{8CEC36EE-3837-4133-8F99-8D3664533182}"/>
              </a:ext>
            </a:extLst>
          </p:cNvPr>
          <p:cNvCxnSpPr>
            <a:cxnSpLocks/>
          </p:cNvCxnSpPr>
          <p:nvPr/>
        </p:nvCxnSpPr>
        <p:spPr>
          <a:xfrm flipH="1">
            <a:off x="5810249" y="0"/>
            <a:ext cx="1" cy="6858000"/>
          </a:xfrm>
          <a:prstGeom prst="line">
            <a:avLst/>
          </a:prstGeom>
          <a:ln w="57150">
            <a:solidFill>
              <a:srgbClr val="706993"/>
            </a:solidFill>
            <a:prstDash val="dash"/>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E42F7F2-8449-4A44-ABDF-00C0FD21E57B}"/>
              </a:ext>
            </a:extLst>
          </p:cNvPr>
          <p:cNvSpPr>
            <a:spLocks noGrp="1"/>
          </p:cNvSpPr>
          <p:nvPr>
            <p:ph type="title"/>
          </p:nvPr>
        </p:nvSpPr>
        <p:spPr>
          <a:xfrm>
            <a:off x="2114218" y="419100"/>
            <a:ext cx="8896679" cy="1231900"/>
          </a:xfrm>
          <a:solidFill>
            <a:schemeClr val="bg1"/>
          </a:solidFill>
          <a:ln>
            <a:solidFill>
              <a:schemeClr val="bg1"/>
            </a:solidFill>
          </a:ln>
        </p:spPr>
        <p:txBody>
          <a:bodyPr>
            <a:normAutofit/>
          </a:bodyPr>
          <a:lstStyle/>
          <a:p>
            <a:r>
              <a:rPr lang="en-US" dirty="0"/>
              <a:t>What changed? What is missing?</a:t>
            </a:r>
          </a:p>
        </p:txBody>
      </p:sp>
    </p:spTree>
    <p:extLst>
      <p:ext uri="{BB962C8B-B14F-4D97-AF65-F5344CB8AC3E}">
        <p14:creationId xmlns:p14="http://schemas.microsoft.com/office/powerpoint/2010/main" val="193514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C5E657-CB2B-4B50-85C7-0CF7CFEBFF0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600" t="18148" r="18183" b="26296"/>
          <a:stretch/>
        </p:blipFill>
        <p:spPr>
          <a:xfrm>
            <a:off x="5575300" y="1854200"/>
            <a:ext cx="6616700" cy="3810000"/>
          </a:xfrm>
          <a:prstGeom prst="rect">
            <a:avLst/>
          </a:prstGeom>
        </p:spPr>
      </p:pic>
      <p:pic>
        <p:nvPicPr>
          <p:cNvPr id="4" name="Picture 3">
            <a:extLst>
              <a:ext uri="{FF2B5EF4-FFF2-40B4-BE49-F238E27FC236}">
                <a16:creationId xmlns:a16="http://schemas.microsoft.com/office/drawing/2014/main" id="{65294C8D-0D34-46A4-B1D9-084B78E7225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361" t="17592" r="24206" b="27593"/>
          <a:stretch/>
        </p:blipFill>
        <p:spPr>
          <a:xfrm>
            <a:off x="273050" y="2070100"/>
            <a:ext cx="5473700" cy="3759200"/>
          </a:xfrm>
          <a:prstGeom prst="rect">
            <a:avLst/>
          </a:prstGeom>
        </p:spPr>
      </p:pic>
      <p:cxnSp>
        <p:nvCxnSpPr>
          <p:cNvPr id="3" name="Straight Connector 2">
            <a:extLst>
              <a:ext uri="{FF2B5EF4-FFF2-40B4-BE49-F238E27FC236}">
                <a16:creationId xmlns:a16="http://schemas.microsoft.com/office/drawing/2014/main" id="{8CEC36EE-3837-4133-8F99-8D3664533182}"/>
              </a:ext>
            </a:extLst>
          </p:cNvPr>
          <p:cNvCxnSpPr>
            <a:cxnSpLocks/>
          </p:cNvCxnSpPr>
          <p:nvPr/>
        </p:nvCxnSpPr>
        <p:spPr>
          <a:xfrm flipH="1">
            <a:off x="5810249" y="0"/>
            <a:ext cx="1" cy="6858000"/>
          </a:xfrm>
          <a:prstGeom prst="line">
            <a:avLst/>
          </a:prstGeom>
          <a:ln w="57150">
            <a:solidFill>
              <a:srgbClr val="706993"/>
            </a:solidFill>
            <a:prstDash val="dash"/>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F976F491-039F-417A-BCA8-7202196748FC}"/>
              </a:ext>
            </a:extLst>
          </p:cNvPr>
          <p:cNvSpPr>
            <a:spLocks noGrp="1"/>
          </p:cNvSpPr>
          <p:nvPr>
            <p:ph type="title"/>
          </p:nvPr>
        </p:nvSpPr>
        <p:spPr>
          <a:xfrm>
            <a:off x="3319461" y="660400"/>
            <a:ext cx="4981575" cy="1158082"/>
          </a:xfrm>
          <a:solidFill>
            <a:schemeClr val="bg1"/>
          </a:solidFill>
          <a:ln>
            <a:solidFill>
              <a:schemeClr val="bg1"/>
            </a:solidFill>
          </a:ln>
        </p:spPr>
        <p:txBody>
          <a:bodyPr/>
          <a:lstStyle/>
          <a:p>
            <a:r>
              <a:rPr lang="en-US" dirty="0"/>
              <a:t>Content vs. format</a:t>
            </a:r>
          </a:p>
        </p:txBody>
      </p:sp>
    </p:spTree>
    <p:extLst>
      <p:ext uri="{BB962C8B-B14F-4D97-AF65-F5344CB8AC3E}">
        <p14:creationId xmlns:p14="http://schemas.microsoft.com/office/powerpoint/2010/main" val="3411597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C91C31-E847-4AB9-8A1E-532EFBCF2C1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812" t="20371" r="25252" b="29815"/>
          <a:stretch/>
        </p:blipFill>
        <p:spPr>
          <a:xfrm>
            <a:off x="6207588" y="1689100"/>
            <a:ext cx="5987126" cy="4140200"/>
          </a:xfrm>
          <a:prstGeom prst="rect">
            <a:avLst/>
          </a:prstGeom>
        </p:spPr>
      </p:pic>
      <p:pic>
        <p:nvPicPr>
          <p:cNvPr id="6" name="Picture 5">
            <a:extLst>
              <a:ext uri="{FF2B5EF4-FFF2-40B4-BE49-F238E27FC236}">
                <a16:creationId xmlns:a16="http://schemas.microsoft.com/office/drawing/2014/main" id="{5EDABF84-E312-4BBD-B415-94198C0D5F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600" t="18148" r="18183" b="26296"/>
          <a:stretch/>
        </p:blipFill>
        <p:spPr>
          <a:xfrm>
            <a:off x="-222250" y="1854200"/>
            <a:ext cx="6616700" cy="3810000"/>
          </a:xfrm>
          <a:prstGeom prst="rect">
            <a:avLst/>
          </a:prstGeom>
        </p:spPr>
      </p:pic>
      <p:cxnSp>
        <p:nvCxnSpPr>
          <p:cNvPr id="7" name="Straight Connector 6">
            <a:extLst>
              <a:ext uri="{FF2B5EF4-FFF2-40B4-BE49-F238E27FC236}">
                <a16:creationId xmlns:a16="http://schemas.microsoft.com/office/drawing/2014/main" id="{825908FB-2B79-44DC-A873-31514A9DE2DC}"/>
              </a:ext>
            </a:extLst>
          </p:cNvPr>
          <p:cNvCxnSpPr>
            <a:cxnSpLocks/>
          </p:cNvCxnSpPr>
          <p:nvPr/>
        </p:nvCxnSpPr>
        <p:spPr>
          <a:xfrm flipH="1">
            <a:off x="6165849" y="0"/>
            <a:ext cx="1" cy="6858000"/>
          </a:xfrm>
          <a:prstGeom prst="line">
            <a:avLst/>
          </a:prstGeom>
          <a:ln w="57150">
            <a:solidFill>
              <a:srgbClr val="706993"/>
            </a:solidFill>
            <a:prstDash val="dash"/>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D3019690-E863-4C68-B040-B5941B472902}"/>
              </a:ext>
            </a:extLst>
          </p:cNvPr>
          <p:cNvSpPr>
            <a:spLocks noGrp="1"/>
          </p:cNvSpPr>
          <p:nvPr>
            <p:ph type="title"/>
          </p:nvPr>
        </p:nvSpPr>
        <p:spPr>
          <a:xfrm>
            <a:off x="2114218" y="389916"/>
            <a:ext cx="8896679" cy="1231900"/>
          </a:xfrm>
          <a:solidFill>
            <a:schemeClr val="bg1"/>
          </a:solidFill>
          <a:ln>
            <a:solidFill>
              <a:schemeClr val="bg1"/>
            </a:solidFill>
          </a:ln>
        </p:spPr>
        <p:txBody>
          <a:bodyPr>
            <a:normAutofit/>
          </a:bodyPr>
          <a:lstStyle/>
          <a:p>
            <a:r>
              <a:rPr lang="en-US" dirty="0"/>
              <a:t>What changed? What is missing?</a:t>
            </a:r>
          </a:p>
        </p:txBody>
      </p:sp>
    </p:spTree>
    <p:extLst>
      <p:ext uri="{BB962C8B-B14F-4D97-AF65-F5344CB8AC3E}">
        <p14:creationId xmlns:p14="http://schemas.microsoft.com/office/powerpoint/2010/main" val="138746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0A0C4-BD50-4807-8366-04075E0C73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7755" y="1651000"/>
            <a:ext cx="5814450" cy="4918900"/>
          </a:xfrm>
          <a:prstGeom prst="rect">
            <a:avLst/>
          </a:prstGeom>
        </p:spPr>
      </p:pic>
      <p:cxnSp>
        <p:nvCxnSpPr>
          <p:cNvPr id="3" name="Straight Connector 2">
            <a:extLst>
              <a:ext uri="{FF2B5EF4-FFF2-40B4-BE49-F238E27FC236}">
                <a16:creationId xmlns:a16="http://schemas.microsoft.com/office/drawing/2014/main" id="{16B4B028-1F16-40F1-B162-B9BAC2F0844D}"/>
              </a:ext>
            </a:extLst>
          </p:cNvPr>
          <p:cNvCxnSpPr>
            <a:cxnSpLocks/>
          </p:cNvCxnSpPr>
          <p:nvPr/>
        </p:nvCxnSpPr>
        <p:spPr>
          <a:xfrm flipH="1">
            <a:off x="6165849" y="0"/>
            <a:ext cx="1" cy="6858000"/>
          </a:xfrm>
          <a:prstGeom prst="line">
            <a:avLst/>
          </a:prstGeom>
          <a:ln w="57150">
            <a:solidFill>
              <a:srgbClr val="706993"/>
            </a:solidFill>
            <a:prstDash val="dash"/>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579B9D8F-BA09-457B-96A9-18EDA0459A3B}"/>
              </a:ext>
            </a:extLst>
          </p:cNvPr>
          <p:cNvSpPr>
            <a:spLocks noGrp="1"/>
          </p:cNvSpPr>
          <p:nvPr>
            <p:ph type="title"/>
          </p:nvPr>
        </p:nvSpPr>
        <p:spPr>
          <a:xfrm>
            <a:off x="2100468" y="364099"/>
            <a:ext cx="8896679" cy="1231900"/>
          </a:xfrm>
          <a:solidFill>
            <a:schemeClr val="bg1"/>
          </a:solidFill>
          <a:ln>
            <a:solidFill>
              <a:schemeClr val="bg1"/>
            </a:solidFill>
          </a:ln>
        </p:spPr>
        <p:txBody>
          <a:bodyPr>
            <a:normAutofit/>
          </a:bodyPr>
          <a:lstStyle/>
          <a:p>
            <a:r>
              <a:rPr lang="en-US" dirty="0"/>
              <a:t>What changed? What is missing?</a:t>
            </a:r>
          </a:p>
        </p:txBody>
      </p:sp>
      <p:pic>
        <p:nvPicPr>
          <p:cNvPr id="6" name="Picture 5">
            <a:extLst>
              <a:ext uri="{FF2B5EF4-FFF2-40B4-BE49-F238E27FC236}">
                <a16:creationId xmlns:a16="http://schemas.microsoft.com/office/drawing/2014/main" id="{298977AE-739F-4E18-91DF-50F6487362F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812" t="20371" r="25252" b="29815"/>
          <a:stretch/>
        </p:blipFill>
        <p:spPr>
          <a:xfrm>
            <a:off x="106818" y="1867855"/>
            <a:ext cx="5987126" cy="4140200"/>
          </a:xfrm>
          <a:prstGeom prst="rect">
            <a:avLst/>
          </a:prstGeom>
        </p:spPr>
      </p:pic>
    </p:spTree>
    <p:extLst>
      <p:ext uri="{BB962C8B-B14F-4D97-AF65-F5344CB8AC3E}">
        <p14:creationId xmlns:p14="http://schemas.microsoft.com/office/powerpoint/2010/main" val="246343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0A0C4-BD50-4807-8366-04075E0C73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88775" y="1575001"/>
            <a:ext cx="5650425" cy="4918900"/>
          </a:xfrm>
          <a:prstGeom prst="rect">
            <a:avLst/>
          </a:prstGeom>
        </p:spPr>
      </p:pic>
      <p:sp>
        <p:nvSpPr>
          <p:cNvPr id="4" name="Title 1">
            <a:extLst>
              <a:ext uri="{FF2B5EF4-FFF2-40B4-BE49-F238E27FC236}">
                <a16:creationId xmlns:a16="http://schemas.microsoft.com/office/drawing/2014/main" id="{579B9D8F-BA09-457B-96A9-18EDA0459A3B}"/>
              </a:ext>
            </a:extLst>
          </p:cNvPr>
          <p:cNvSpPr>
            <a:spLocks noGrp="1"/>
          </p:cNvSpPr>
          <p:nvPr>
            <p:ph type="title"/>
          </p:nvPr>
        </p:nvSpPr>
        <p:spPr>
          <a:xfrm>
            <a:off x="333376" y="364099"/>
            <a:ext cx="10663772" cy="1231900"/>
          </a:xfrm>
          <a:solidFill>
            <a:schemeClr val="bg1"/>
          </a:solidFill>
          <a:ln>
            <a:solidFill>
              <a:schemeClr val="bg1"/>
            </a:solidFill>
          </a:ln>
        </p:spPr>
        <p:txBody>
          <a:bodyPr>
            <a:normAutofit/>
          </a:bodyPr>
          <a:lstStyle/>
          <a:p>
            <a:r>
              <a:rPr lang="en-US" dirty="0"/>
              <a:t>How do the needs of a figure change…</a:t>
            </a:r>
          </a:p>
        </p:txBody>
      </p:sp>
      <p:sp>
        <p:nvSpPr>
          <p:cNvPr id="7" name="TextBox 6">
            <a:extLst>
              <a:ext uri="{FF2B5EF4-FFF2-40B4-BE49-F238E27FC236}">
                <a16:creationId xmlns:a16="http://schemas.microsoft.com/office/drawing/2014/main" id="{CE1560FB-4AE6-4CA9-8978-142CDC423D40}"/>
              </a:ext>
            </a:extLst>
          </p:cNvPr>
          <p:cNvSpPr txBox="1"/>
          <p:nvPr/>
        </p:nvSpPr>
        <p:spPr>
          <a:xfrm>
            <a:off x="333376" y="1903598"/>
            <a:ext cx="2466188" cy="1200329"/>
          </a:xfrm>
          <a:prstGeom prst="rect">
            <a:avLst/>
          </a:prstGeom>
          <a:noFill/>
        </p:spPr>
        <p:txBody>
          <a:bodyPr wrap="none" rtlCol="0">
            <a:spAutoFit/>
          </a:bodyPr>
          <a:lstStyle/>
          <a:p>
            <a:r>
              <a:rPr lang="en-US" sz="2400" dirty="0">
                <a:latin typeface="Futura Book" panose="020B0500000000000000" pitchFamily="34" charset="0"/>
              </a:rPr>
              <a:t>FOR A PAPER,</a:t>
            </a:r>
          </a:p>
          <a:p>
            <a:r>
              <a:rPr lang="en-US" sz="2400" dirty="0">
                <a:latin typeface="Futura Book" panose="020B0500000000000000" pitchFamily="34" charset="0"/>
              </a:rPr>
              <a:t>POSTER, OR</a:t>
            </a:r>
          </a:p>
          <a:p>
            <a:r>
              <a:rPr lang="en-US" sz="2400" dirty="0">
                <a:latin typeface="Futura Book" panose="020B0500000000000000" pitchFamily="34" charset="0"/>
              </a:rPr>
              <a:t>PRESENTATION?</a:t>
            </a:r>
          </a:p>
        </p:txBody>
      </p:sp>
    </p:spTree>
    <p:extLst>
      <p:ext uri="{BB962C8B-B14F-4D97-AF65-F5344CB8AC3E}">
        <p14:creationId xmlns:p14="http://schemas.microsoft.com/office/powerpoint/2010/main" val="3082106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7588BF7-7638-42B0-8ECB-889782962DC7}"/>
              </a:ext>
            </a:extLst>
          </p:cNvPr>
          <p:cNvSpPr/>
          <p:nvPr/>
        </p:nvSpPr>
        <p:spPr>
          <a:xfrm>
            <a:off x="0" y="700218"/>
            <a:ext cx="12192000" cy="1276293"/>
          </a:xfrm>
          <a:prstGeom prst="rect">
            <a:avLst/>
          </a:prstGeom>
          <a:solidFill>
            <a:srgbClr val="706993"/>
          </a:solidFill>
          <a:ln>
            <a:solidFill>
              <a:srgbClr val="70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2627076"/>
            <a:ext cx="9144000" cy="3344227"/>
          </a:xfrm>
        </p:spPr>
        <p:txBody>
          <a:bodyPr>
            <a:normAutofit fontScale="90000"/>
          </a:bodyPr>
          <a:lstStyle/>
          <a:p>
            <a:r>
              <a:rPr lang="en-US" dirty="0">
                <a:solidFill>
                  <a:srgbClr val="FF0000"/>
                </a:solidFill>
              </a:rPr>
              <a:t>INSERT Slido Poll Question: </a:t>
            </a:r>
            <a:r>
              <a:rPr lang="en-US" dirty="0">
                <a:solidFill>
                  <a:srgbClr val="331E38"/>
                </a:solidFill>
              </a:rPr>
              <a:t>What is the biggest challenge you have when creating a figure?</a:t>
            </a:r>
          </a:p>
        </p:txBody>
      </p:sp>
      <p:sp>
        <p:nvSpPr>
          <p:cNvPr id="3" name="Subtitle 2"/>
          <p:cNvSpPr>
            <a:spLocks noGrp="1"/>
          </p:cNvSpPr>
          <p:nvPr>
            <p:ph type="subTitle" idx="1"/>
          </p:nvPr>
        </p:nvSpPr>
        <p:spPr>
          <a:xfrm>
            <a:off x="3536577" y="886697"/>
            <a:ext cx="7131423" cy="966741"/>
          </a:xfrm>
        </p:spPr>
        <p:txBody>
          <a:bodyPr>
            <a:normAutofit fontScale="85000" lnSpcReduction="10000"/>
          </a:bodyPr>
          <a:lstStyle/>
          <a:p>
            <a:r>
              <a:rPr lang="en-US" b="1" u="sng" dirty="0">
                <a:solidFill>
                  <a:srgbClr val="FF0000"/>
                </a:solidFill>
              </a:rPr>
              <a:t>A slide template for</a:t>
            </a:r>
            <a:r>
              <a:rPr lang="en-US" dirty="0">
                <a:solidFill>
                  <a:srgbClr val="FF0000"/>
                </a:solidFill>
              </a:rPr>
              <a:t>: </a:t>
            </a:r>
            <a:r>
              <a:rPr lang="en-US" dirty="0">
                <a:solidFill>
                  <a:schemeClr val="bg1"/>
                </a:solidFill>
              </a:rPr>
              <a:t>Explaining scientific findings through figures in publications, presentations, and posters</a:t>
            </a:r>
          </a:p>
          <a:p>
            <a:r>
              <a:rPr lang="en-US" dirty="0">
                <a:solidFill>
                  <a:schemeClr val="bg1"/>
                </a:solidFill>
              </a:rPr>
              <a:t>By Nataliya Rokhmanova &amp; Andrew Schulz</a:t>
            </a:r>
          </a:p>
        </p:txBody>
      </p:sp>
      <p:sp>
        <p:nvSpPr>
          <p:cNvPr id="5" name="Subtitle 2">
            <a:extLst>
              <a:ext uri="{FF2B5EF4-FFF2-40B4-BE49-F238E27FC236}">
                <a16:creationId xmlns:a16="http://schemas.microsoft.com/office/drawing/2014/main" id="{8E09D960-FEE9-4306-9C52-FA86E89A4265}"/>
              </a:ext>
            </a:extLst>
          </p:cNvPr>
          <p:cNvSpPr txBox="1">
            <a:spLocks/>
          </p:cNvSpPr>
          <p:nvPr/>
        </p:nvSpPr>
        <p:spPr>
          <a:xfrm>
            <a:off x="382138" y="916502"/>
            <a:ext cx="3361947" cy="907133"/>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solidFill>
                  <a:schemeClr val="bg1"/>
                </a:solidFill>
                <a:latin typeface="+mj-lt"/>
              </a:rPr>
              <a:t>WELCOME TO:</a:t>
            </a:r>
          </a:p>
        </p:txBody>
      </p:sp>
    </p:spTree>
    <p:extLst>
      <p:ext uri="{BB962C8B-B14F-4D97-AF65-F5344CB8AC3E}">
        <p14:creationId xmlns:p14="http://schemas.microsoft.com/office/powerpoint/2010/main" val="3866403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7B06AE-7BD4-4863-B2BF-B5C9FB92EC9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267"/>
          <a:stretch/>
        </p:blipFill>
        <p:spPr>
          <a:xfrm>
            <a:off x="1758226" y="1476374"/>
            <a:ext cx="8675548" cy="5381625"/>
          </a:xfrm>
          <a:prstGeom prst="rect">
            <a:avLst/>
          </a:prstGeom>
        </p:spPr>
      </p:pic>
      <p:sp>
        <p:nvSpPr>
          <p:cNvPr id="8" name="TextBox 7">
            <a:extLst>
              <a:ext uri="{FF2B5EF4-FFF2-40B4-BE49-F238E27FC236}">
                <a16:creationId xmlns:a16="http://schemas.microsoft.com/office/drawing/2014/main" id="{8329D716-FC94-4EE2-A09D-312125355EB6}"/>
              </a:ext>
            </a:extLst>
          </p:cNvPr>
          <p:cNvSpPr txBox="1"/>
          <p:nvPr/>
        </p:nvSpPr>
        <p:spPr>
          <a:xfrm>
            <a:off x="1926034" y="460711"/>
            <a:ext cx="8339932" cy="1015663"/>
          </a:xfrm>
          <a:prstGeom prst="rect">
            <a:avLst/>
          </a:prstGeom>
          <a:noFill/>
        </p:spPr>
        <p:txBody>
          <a:bodyPr wrap="square" rtlCol="0">
            <a:spAutoFit/>
          </a:bodyPr>
          <a:lstStyle/>
          <a:p>
            <a:r>
              <a:rPr lang="en-US" sz="6000" dirty="0">
                <a:solidFill>
                  <a:srgbClr val="331E38"/>
                </a:solidFill>
                <a:latin typeface="Futura Book" panose="020B0500000000000000" pitchFamily="34" charset="0"/>
              </a:rPr>
              <a:t>THE FIGURE SPECTRUM</a:t>
            </a:r>
          </a:p>
        </p:txBody>
      </p:sp>
      <p:sp>
        <p:nvSpPr>
          <p:cNvPr id="9" name="TextBox 8">
            <a:extLst>
              <a:ext uri="{FF2B5EF4-FFF2-40B4-BE49-F238E27FC236}">
                <a16:creationId xmlns:a16="http://schemas.microsoft.com/office/drawing/2014/main" id="{7909F459-9132-4DE9-8EAB-E6911F7E9AEF}"/>
              </a:ext>
            </a:extLst>
          </p:cNvPr>
          <p:cNvSpPr txBox="1"/>
          <p:nvPr/>
        </p:nvSpPr>
        <p:spPr>
          <a:xfrm>
            <a:off x="337644" y="737709"/>
            <a:ext cx="1420582" cy="461665"/>
          </a:xfrm>
          <a:prstGeom prst="rect">
            <a:avLst/>
          </a:prstGeom>
          <a:noFill/>
        </p:spPr>
        <p:txBody>
          <a:bodyPr wrap="none" rtlCol="0">
            <a:spAutoFit/>
          </a:bodyPr>
          <a:lstStyle/>
          <a:p>
            <a:r>
              <a:rPr lang="en-US" sz="2400" dirty="0">
                <a:latin typeface="Futura Book" panose="020B0500000000000000" pitchFamily="34" charset="0"/>
              </a:rPr>
              <a:t>Handout:</a:t>
            </a:r>
          </a:p>
        </p:txBody>
      </p:sp>
    </p:spTree>
    <p:extLst>
      <p:ext uri="{BB962C8B-B14F-4D97-AF65-F5344CB8AC3E}">
        <p14:creationId xmlns:p14="http://schemas.microsoft.com/office/powerpoint/2010/main" val="2583511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6C585C6-DF9A-44BD-B0C4-38381F672F3A}"/>
              </a:ext>
            </a:extLst>
          </p:cNvPr>
          <p:cNvSpPr txBox="1">
            <a:spLocks/>
          </p:cNvSpPr>
          <p:nvPr/>
        </p:nvSpPr>
        <p:spPr>
          <a:xfrm>
            <a:off x="1674564" y="412750"/>
            <a:ext cx="871434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Schedule for Today</a:t>
            </a:r>
          </a:p>
        </p:txBody>
      </p:sp>
      <p:sp>
        <p:nvSpPr>
          <p:cNvPr id="4" name="TextBox 3"/>
          <p:cNvSpPr txBox="1"/>
          <p:nvPr/>
        </p:nvSpPr>
        <p:spPr>
          <a:xfrm>
            <a:off x="771181" y="2170323"/>
            <a:ext cx="10311788" cy="3139321"/>
          </a:xfrm>
          <a:prstGeom prst="rect">
            <a:avLst/>
          </a:prstGeom>
          <a:noFill/>
        </p:spPr>
        <p:txBody>
          <a:bodyPr wrap="square" rtlCol="0">
            <a:spAutoFit/>
          </a:bodyPr>
          <a:lstStyle/>
          <a:p>
            <a:pPr lvl="0" fontAlgn="base"/>
            <a:r>
              <a:rPr lang="en-US" strike="sngStrike" dirty="0">
                <a:solidFill>
                  <a:schemeClr val="bg1">
                    <a:lumMod val="65000"/>
                  </a:schemeClr>
                </a:solidFill>
              </a:rPr>
              <a:t>09:55 – 10:10 - Intro of presenters &amp; purpose of workshop </a:t>
            </a:r>
          </a:p>
          <a:p>
            <a:pPr lvl="0" fontAlgn="base"/>
            <a:r>
              <a:rPr lang="en-US" strike="sngStrike" dirty="0">
                <a:solidFill>
                  <a:schemeClr val="bg1">
                    <a:lumMod val="65000"/>
                  </a:schemeClr>
                </a:solidFill>
              </a:rPr>
              <a:t>10:10 – 10:28 - Figure Activity, Spectrum of Figures shown </a:t>
            </a:r>
          </a:p>
          <a:p>
            <a:pPr lvl="0" fontAlgn="base"/>
            <a:r>
              <a:rPr lang="en-US" dirty="0"/>
              <a:t>10:28 – 10:30 - Q&amp;A Break </a:t>
            </a:r>
          </a:p>
          <a:p>
            <a:pPr lvl="0" fontAlgn="base"/>
            <a:r>
              <a:rPr lang="en-US" dirty="0"/>
              <a:t>10:30 – 10:43 - Rubric introduction </a:t>
            </a:r>
          </a:p>
          <a:p>
            <a:pPr lvl="0" fontAlgn="base"/>
            <a:r>
              <a:rPr lang="en-US" dirty="0"/>
              <a:t>10:43 – 10:50 - Q&amp;A Break </a:t>
            </a:r>
          </a:p>
          <a:p>
            <a:pPr lvl="0" fontAlgn="base"/>
            <a:r>
              <a:rPr lang="en-US" dirty="0"/>
              <a:t>10:50 – 11:05 - Posters, presentations, publications, give link sheet out</a:t>
            </a:r>
          </a:p>
          <a:p>
            <a:pPr lvl="0" fontAlgn="base"/>
            <a:r>
              <a:rPr lang="en-US" dirty="0"/>
              <a:t>11:05 – 11:20 - Q&amp;A break &amp; transition to breakouts</a:t>
            </a:r>
          </a:p>
          <a:p>
            <a:pPr lvl="0" fontAlgn="base"/>
            <a:r>
              <a:rPr lang="en-US" dirty="0"/>
              <a:t>11:20 – 11:50 - Breakouts </a:t>
            </a:r>
          </a:p>
          <a:p>
            <a:pPr lvl="0" fontAlgn="base"/>
            <a:r>
              <a:rPr lang="en-US" dirty="0"/>
              <a:t>11:50 – 11:55 - Recap, GitHub discussion</a:t>
            </a:r>
          </a:p>
          <a:p>
            <a:pPr lvl="0" fontAlgn="base"/>
            <a:r>
              <a:rPr lang="en-US" dirty="0"/>
              <a:t>11:55 – 12:00 - End </a:t>
            </a:r>
          </a:p>
          <a:p>
            <a:endParaRPr lang="en-US" dirty="0"/>
          </a:p>
        </p:txBody>
      </p:sp>
    </p:spTree>
    <p:extLst>
      <p:ext uri="{BB962C8B-B14F-4D97-AF65-F5344CB8AC3E}">
        <p14:creationId xmlns:p14="http://schemas.microsoft.com/office/powerpoint/2010/main" val="937417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4FD6-6FC2-45E7-8869-0EC904F4B87A}"/>
              </a:ext>
            </a:extLst>
          </p:cNvPr>
          <p:cNvSpPr>
            <a:spLocks noGrp="1"/>
          </p:cNvSpPr>
          <p:nvPr>
            <p:ph type="title"/>
          </p:nvPr>
        </p:nvSpPr>
        <p:spPr>
          <a:xfrm>
            <a:off x="838199" y="365125"/>
            <a:ext cx="11039475" cy="1325563"/>
          </a:xfrm>
        </p:spPr>
        <p:txBody>
          <a:bodyPr/>
          <a:lstStyle/>
          <a:p>
            <a:r>
              <a:rPr lang="en-US" dirty="0"/>
              <a:t>We will become figure surgeons today:</a:t>
            </a:r>
          </a:p>
        </p:txBody>
      </p:sp>
      <p:sp>
        <p:nvSpPr>
          <p:cNvPr id="11" name="Rectangle 10">
            <a:extLst>
              <a:ext uri="{FF2B5EF4-FFF2-40B4-BE49-F238E27FC236}">
                <a16:creationId xmlns:a16="http://schemas.microsoft.com/office/drawing/2014/main" id="{D5A8A3CB-82F5-4497-A073-57F51502E4F9}"/>
              </a:ext>
            </a:extLst>
          </p:cNvPr>
          <p:cNvSpPr/>
          <p:nvPr/>
        </p:nvSpPr>
        <p:spPr>
          <a:xfrm>
            <a:off x="755460" y="4509789"/>
            <a:ext cx="3393389" cy="954107"/>
          </a:xfrm>
          <a:prstGeom prst="rect">
            <a:avLst/>
          </a:prstGeom>
        </p:spPr>
        <p:txBody>
          <a:bodyPr wrap="square">
            <a:spAutoFit/>
          </a:bodyPr>
          <a:lstStyle/>
          <a:p>
            <a:pPr algn="ctr"/>
            <a:r>
              <a:rPr lang="en-US" sz="2800" dirty="0">
                <a:solidFill>
                  <a:srgbClr val="331E38"/>
                </a:solidFill>
              </a:rPr>
              <a:t>Realizing something doesn’t look right</a:t>
            </a:r>
          </a:p>
        </p:txBody>
      </p:sp>
      <p:sp>
        <p:nvSpPr>
          <p:cNvPr id="12" name="Rectangle 11">
            <a:extLst>
              <a:ext uri="{FF2B5EF4-FFF2-40B4-BE49-F238E27FC236}">
                <a16:creationId xmlns:a16="http://schemas.microsoft.com/office/drawing/2014/main" id="{356FEC7D-EB8A-492E-83EA-1E235379389A}"/>
              </a:ext>
            </a:extLst>
          </p:cNvPr>
          <p:cNvSpPr/>
          <p:nvPr/>
        </p:nvSpPr>
        <p:spPr>
          <a:xfrm>
            <a:off x="4388619" y="4509789"/>
            <a:ext cx="3473027" cy="954107"/>
          </a:xfrm>
          <a:prstGeom prst="rect">
            <a:avLst/>
          </a:prstGeom>
        </p:spPr>
        <p:txBody>
          <a:bodyPr wrap="square">
            <a:spAutoFit/>
          </a:bodyPr>
          <a:lstStyle/>
          <a:p>
            <a:pPr algn="ctr"/>
            <a:r>
              <a:rPr lang="en-US" sz="2800" dirty="0">
                <a:solidFill>
                  <a:srgbClr val="331E38"/>
                </a:solidFill>
              </a:rPr>
              <a:t>Finding possible solutions</a:t>
            </a:r>
          </a:p>
        </p:txBody>
      </p:sp>
      <p:sp>
        <p:nvSpPr>
          <p:cNvPr id="13" name="Rectangle 12">
            <a:extLst>
              <a:ext uri="{FF2B5EF4-FFF2-40B4-BE49-F238E27FC236}">
                <a16:creationId xmlns:a16="http://schemas.microsoft.com/office/drawing/2014/main" id="{CFDDCC86-77EC-41F9-BA22-0B99058C9B3A}"/>
              </a:ext>
            </a:extLst>
          </p:cNvPr>
          <p:cNvSpPr/>
          <p:nvPr/>
        </p:nvSpPr>
        <p:spPr>
          <a:xfrm>
            <a:off x="8766391" y="4509790"/>
            <a:ext cx="1945855" cy="954107"/>
          </a:xfrm>
          <a:prstGeom prst="rect">
            <a:avLst/>
          </a:prstGeom>
        </p:spPr>
        <p:txBody>
          <a:bodyPr wrap="square">
            <a:spAutoFit/>
          </a:bodyPr>
          <a:lstStyle/>
          <a:p>
            <a:pPr algn="ctr"/>
            <a:r>
              <a:rPr lang="en-US" sz="2800" dirty="0">
                <a:solidFill>
                  <a:srgbClr val="331E38"/>
                </a:solidFill>
              </a:rPr>
              <a:t>Being able to fix it</a:t>
            </a:r>
          </a:p>
        </p:txBody>
      </p:sp>
      <p:sp>
        <p:nvSpPr>
          <p:cNvPr id="14" name="TextBox 13">
            <a:extLst>
              <a:ext uri="{FF2B5EF4-FFF2-40B4-BE49-F238E27FC236}">
                <a16:creationId xmlns:a16="http://schemas.microsoft.com/office/drawing/2014/main" id="{5FF44C95-7B89-47F2-94DC-214516F8F6EA}"/>
              </a:ext>
            </a:extLst>
          </p:cNvPr>
          <p:cNvSpPr txBox="1"/>
          <p:nvPr/>
        </p:nvSpPr>
        <p:spPr>
          <a:xfrm>
            <a:off x="1018108" y="4048124"/>
            <a:ext cx="2868093" cy="461665"/>
          </a:xfrm>
          <a:prstGeom prst="rect">
            <a:avLst/>
          </a:prstGeom>
          <a:noFill/>
        </p:spPr>
        <p:txBody>
          <a:bodyPr wrap="none" rtlCol="0">
            <a:spAutoFit/>
          </a:bodyPr>
          <a:lstStyle/>
          <a:p>
            <a:r>
              <a:rPr lang="en-US" sz="2400" dirty="0">
                <a:solidFill>
                  <a:srgbClr val="706993"/>
                </a:solidFill>
                <a:latin typeface="Futura Book" panose="020B0500000000000000" pitchFamily="34" charset="0"/>
              </a:rPr>
              <a:t>ERROR FLAGGING:</a:t>
            </a:r>
          </a:p>
        </p:txBody>
      </p:sp>
      <p:sp>
        <p:nvSpPr>
          <p:cNvPr id="15" name="TextBox 14">
            <a:extLst>
              <a:ext uri="{FF2B5EF4-FFF2-40B4-BE49-F238E27FC236}">
                <a16:creationId xmlns:a16="http://schemas.microsoft.com/office/drawing/2014/main" id="{0374F875-2CB8-4D38-AE73-5ED4C7BA583A}"/>
              </a:ext>
            </a:extLst>
          </p:cNvPr>
          <p:cNvSpPr txBox="1"/>
          <p:nvPr/>
        </p:nvSpPr>
        <p:spPr>
          <a:xfrm>
            <a:off x="4423922" y="4048124"/>
            <a:ext cx="3619902" cy="461665"/>
          </a:xfrm>
          <a:prstGeom prst="rect">
            <a:avLst/>
          </a:prstGeom>
          <a:noFill/>
        </p:spPr>
        <p:txBody>
          <a:bodyPr wrap="none" rtlCol="0">
            <a:spAutoFit/>
          </a:bodyPr>
          <a:lstStyle/>
          <a:p>
            <a:r>
              <a:rPr lang="en-US" sz="2400" dirty="0">
                <a:solidFill>
                  <a:srgbClr val="706993"/>
                </a:solidFill>
                <a:latin typeface="Futura Book" panose="020B0500000000000000" pitchFamily="34" charset="0"/>
              </a:rPr>
              <a:t>DOMAIN KNOWLEDGE:</a:t>
            </a:r>
          </a:p>
        </p:txBody>
      </p:sp>
      <p:sp>
        <p:nvSpPr>
          <p:cNvPr id="16" name="TextBox 15">
            <a:extLst>
              <a:ext uri="{FF2B5EF4-FFF2-40B4-BE49-F238E27FC236}">
                <a16:creationId xmlns:a16="http://schemas.microsoft.com/office/drawing/2014/main" id="{7DD203EC-178E-4FC0-99C7-41F6CF81B81E}"/>
              </a:ext>
            </a:extLst>
          </p:cNvPr>
          <p:cNvSpPr txBox="1"/>
          <p:nvPr/>
        </p:nvSpPr>
        <p:spPr>
          <a:xfrm>
            <a:off x="8318897" y="4048124"/>
            <a:ext cx="2840842" cy="461665"/>
          </a:xfrm>
          <a:prstGeom prst="rect">
            <a:avLst/>
          </a:prstGeom>
          <a:noFill/>
        </p:spPr>
        <p:txBody>
          <a:bodyPr wrap="none" rtlCol="0">
            <a:spAutoFit/>
          </a:bodyPr>
          <a:lstStyle/>
          <a:p>
            <a:r>
              <a:rPr lang="en-US" sz="2400" dirty="0">
                <a:solidFill>
                  <a:srgbClr val="706993"/>
                </a:solidFill>
                <a:latin typeface="Futura Book" panose="020B0500000000000000" pitchFamily="34" charset="0"/>
              </a:rPr>
              <a:t>TECHNICAL SKILLS:</a:t>
            </a:r>
          </a:p>
        </p:txBody>
      </p:sp>
      <p:pic>
        <p:nvPicPr>
          <p:cNvPr id="1026" name="Picture 2" descr="surgeon Icon 5316994">
            <a:extLst>
              <a:ext uri="{FF2B5EF4-FFF2-40B4-BE49-F238E27FC236}">
                <a16:creationId xmlns:a16="http://schemas.microsoft.com/office/drawing/2014/main" id="{C3099795-8561-4F21-BFC3-5AC5B39FDC1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4412" y="1872455"/>
            <a:ext cx="2543175" cy="25431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rgeon Icon 4372452">
            <a:extLst>
              <a:ext uri="{FF2B5EF4-FFF2-40B4-BE49-F238E27FC236}">
                <a16:creationId xmlns:a16="http://schemas.microsoft.com/office/drawing/2014/main" id="{2A60004D-DE5E-4BBA-A026-784CB4146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1417" y="1421606"/>
            <a:ext cx="3190875" cy="3190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jury Icon 4474982">
            <a:extLst>
              <a:ext uri="{FF2B5EF4-FFF2-40B4-BE49-F238E27FC236}">
                <a16:creationId xmlns:a16="http://schemas.microsoft.com/office/drawing/2014/main" id="{5EFCF4E1-EF34-4857-B6EA-3BDCF17DB3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460" y="1872455"/>
            <a:ext cx="2543176" cy="2543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990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DF695-3708-4DC7-B3FB-E9313B887E80}"/>
              </a:ext>
            </a:extLst>
          </p:cNvPr>
          <p:cNvSpPr>
            <a:spLocks noGrp="1"/>
          </p:cNvSpPr>
          <p:nvPr>
            <p:ph type="title"/>
          </p:nvPr>
        </p:nvSpPr>
        <p:spPr>
          <a:xfrm>
            <a:off x="838199" y="365125"/>
            <a:ext cx="10912813" cy="1325563"/>
          </a:xfrm>
        </p:spPr>
        <p:txBody>
          <a:bodyPr/>
          <a:lstStyle/>
          <a:p>
            <a:r>
              <a:rPr lang="en-US" dirty="0"/>
              <a:t>Surgical training takes time and repetition</a:t>
            </a:r>
          </a:p>
        </p:txBody>
      </p:sp>
      <p:pic>
        <p:nvPicPr>
          <p:cNvPr id="6" name="Picture 5" descr="A close up of a map&#10;&#10;Description automatically generated">
            <a:extLst>
              <a:ext uri="{FF2B5EF4-FFF2-40B4-BE49-F238E27FC236}">
                <a16:creationId xmlns:a16="http://schemas.microsoft.com/office/drawing/2014/main" id="{9A99B0A7-F559-4B07-9EC4-DB4F9ACD0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16784"/>
            <a:ext cx="5685961" cy="4264471"/>
          </a:xfrm>
          <a:prstGeom prst="rect">
            <a:avLst/>
          </a:prstGeom>
        </p:spPr>
      </p:pic>
      <p:pic>
        <p:nvPicPr>
          <p:cNvPr id="7" name="Picture 2">
            <a:extLst>
              <a:ext uri="{FF2B5EF4-FFF2-40B4-BE49-F238E27FC236}">
                <a16:creationId xmlns:a16="http://schemas.microsoft.com/office/drawing/2014/main" id="{D8533D77-1BB0-48A9-83DE-DF36E29707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2542610"/>
            <a:ext cx="4963633" cy="276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607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264C22-6C31-4867-8D5C-6B10ABF0943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4815"/>
          <a:stretch/>
        </p:blipFill>
        <p:spPr>
          <a:xfrm>
            <a:off x="88899" y="2019639"/>
            <a:ext cx="5969002" cy="3834722"/>
          </a:xfrm>
          <a:prstGeom prst="rect">
            <a:avLst/>
          </a:prstGeom>
        </p:spPr>
      </p:pic>
      <p:pic>
        <p:nvPicPr>
          <p:cNvPr id="6" name="Picture 5">
            <a:extLst>
              <a:ext uri="{FF2B5EF4-FFF2-40B4-BE49-F238E27FC236}">
                <a16:creationId xmlns:a16="http://schemas.microsoft.com/office/drawing/2014/main" id="{7EC6CE56-C784-48D3-BAC6-A95D10B05D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0926"/>
          <a:stretch/>
        </p:blipFill>
        <p:spPr>
          <a:xfrm>
            <a:off x="6210299" y="1816520"/>
            <a:ext cx="5969002" cy="4164760"/>
          </a:xfrm>
          <a:prstGeom prst="rect">
            <a:avLst/>
          </a:prstGeom>
        </p:spPr>
      </p:pic>
      <p:sp>
        <p:nvSpPr>
          <p:cNvPr id="9" name="TextBox 8">
            <a:extLst>
              <a:ext uri="{FF2B5EF4-FFF2-40B4-BE49-F238E27FC236}">
                <a16:creationId xmlns:a16="http://schemas.microsoft.com/office/drawing/2014/main" id="{FAA09B81-AA42-4ABA-9721-4F77EBD1CF6C}"/>
              </a:ext>
            </a:extLst>
          </p:cNvPr>
          <p:cNvSpPr txBox="1"/>
          <p:nvPr/>
        </p:nvSpPr>
        <p:spPr>
          <a:xfrm>
            <a:off x="2522536" y="495807"/>
            <a:ext cx="7764464" cy="1015663"/>
          </a:xfrm>
          <a:prstGeom prst="rect">
            <a:avLst/>
          </a:prstGeom>
          <a:noFill/>
        </p:spPr>
        <p:txBody>
          <a:bodyPr wrap="square" rtlCol="0">
            <a:spAutoFit/>
          </a:bodyPr>
          <a:lstStyle/>
          <a:p>
            <a:r>
              <a:rPr lang="en-US" sz="6000" dirty="0">
                <a:solidFill>
                  <a:srgbClr val="331E38"/>
                </a:solidFill>
                <a:latin typeface="Futura Book" panose="020B0500000000000000" pitchFamily="34" charset="0"/>
              </a:rPr>
              <a:t>THE FIGURE RUBRIC</a:t>
            </a:r>
          </a:p>
        </p:txBody>
      </p:sp>
      <p:sp>
        <p:nvSpPr>
          <p:cNvPr id="7" name="TextBox 6">
            <a:extLst>
              <a:ext uri="{FF2B5EF4-FFF2-40B4-BE49-F238E27FC236}">
                <a16:creationId xmlns:a16="http://schemas.microsoft.com/office/drawing/2014/main" id="{7CEC119F-F848-4844-AC45-3A1C1EF33656}"/>
              </a:ext>
            </a:extLst>
          </p:cNvPr>
          <p:cNvSpPr txBox="1"/>
          <p:nvPr/>
        </p:nvSpPr>
        <p:spPr>
          <a:xfrm>
            <a:off x="861519" y="772805"/>
            <a:ext cx="1420582" cy="461665"/>
          </a:xfrm>
          <a:prstGeom prst="rect">
            <a:avLst/>
          </a:prstGeom>
          <a:noFill/>
        </p:spPr>
        <p:txBody>
          <a:bodyPr wrap="none" rtlCol="0">
            <a:spAutoFit/>
          </a:bodyPr>
          <a:lstStyle/>
          <a:p>
            <a:r>
              <a:rPr lang="en-US" sz="2400" dirty="0">
                <a:latin typeface="Futura Book" panose="020B0500000000000000" pitchFamily="34" charset="0"/>
              </a:rPr>
              <a:t>Handout:</a:t>
            </a:r>
          </a:p>
        </p:txBody>
      </p:sp>
    </p:spTree>
    <p:extLst>
      <p:ext uri="{BB962C8B-B14F-4D97-AF65-F5344CB8AC3E}">
        <p14:creationId xmlns:p14="http://schemas.microsoft.com/office/powerpoint/2010/main" val="2469954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4FD6-6FC2-45E7-8869-0EC904F4B87A}"/>
              </a:ext>
            </a:extLst>
          </p:cNvPr>
          <p:cNvSpPr>
            <a:spLocks noGrp="1"/>
          </p:cNvSpPr>
          <p:nvPr>
            <p:ph type="title"/>
          </p:nvPr>
        </p:nvSpPr>
        <p:spPr>
          <a:xfrm>
            <a:off x="838199" y="365125"/>
            <a:ext cx="11039475" cy="1325563"/>
          </a:xfrm>
        </p:spPr>
        <p:txBody>
          <a:bodyPr/>
          <a:lstStyle/>
          <a:p>
            <a:r>
              <a:rPr lang="en-US" dirty="0"/>
              <a:t>Low-hanging fruit: is your figure readable?</a:t>
            </a:r>
          </a:p>
        </p:txBody>
      </p:sp>
      <p:pic>
        <p:nvPicPr>
          <p:cNvPr id="8" name="Picture 7">
            <a:extLst>
              <a:ext uri="{FF2B5EF4-FFF2-40B4-BE49-F238E27FC236}">
                <a16:creationId xmlns:a16="http://schemas.microsoft.com/office/drawing/2014/main" id="{926AA80B-6EB1-4DAC-8145-6F85AFC43F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1443" y="1921521"/>
            <a:ext cx="6109114" cy="3490561"/>
          </a:xfrm>
          <a:prstGeom prst="rect">
            <a:avLst/>
          </a:prstGeom>
        </p:spPr>
      </p:pic>
      <p:sp>
        <p:nvSpPr>
          <p:cNvPr id="9" name="TextBox 8">
            <a:extLst>
              <a:ext uri="{FF2B5EF4-FFF2-40B4-BE49-F238E27FC236}">
                <a16:creationId xmlns:a16="http://schemas.microsoft.com/office/drawing/2014/main" id="{CDE2B9C7-EACF-4C33-8F87-0A871BDD7FAA}"/>
              </a:ext>
            </a:extLst>
          </p:cNvPr>
          <p:cNvSpPr txBox="1"/>
          <p:nvPr/>
        </p:nvSpPr>
        <p:spPr>
          <a:xfrm>
            <a:off x="394794" y="134292"/>
            <a:ext cx="3312125" cy="461665"/>
          </a:xfrm>
          <a:prstGeom prst="rect">
            <a:avLst/>
          </a:prstGeom>
          <a:noFill/>
        </p:spPr>
        <p:txBody>
          <a:bodyPr wrap="none" rtlCol="0">
            <a:spAutoFit/>
          </a:bodyPr>
          <a:lstStyle/>
          <a:p>
            <a:r>
              <a:rPr lang="en-US" sz="2400" dirty="0">
                <a:latin typeface="Futura Book" panose="020B0500000000000000" pitchFamily="34" charset="0"/>
              </a:rPr>
              <a:t>SCALE &amp; RESOLUTION</a:t>
            </a:r>
          </a:p>
        </p:txBody>
      </p:sp>
      <p:sp>
        <p:nvSpPr>
          <p:cNvPr id="5" name="Rectangle 4">
            <a:extLst>
              <a:ext uri="{FF2B5EF4-FFF2-40B4-BE49-F238E27FC236}">
                <a16:creationId xmlns:a16="http://schemas.microsoft.com/office/drawing/2014/main" id="{ECE5F314-EFAB-438A-8048-83FC3DA273C3}"/>
              </a:ext>
            </a:extLst>
          </p:cNvPr>
          <p:cNvSpPr/>
          <p:nvPr/>
        </p:nvSpPr>
        <p:spPr>
          <a:xfrm>
            <a:off x="1687931" y="5969655"/>
            <a:ext cx="9618244" cy="523220"/>
          </a:xfrm>
          <a:prstGeom prst="rect">
            <a:avLst/>
          </a:prstGeom>
        </p:spPr>
        <p:txBody>
          <a:bodyPr wrap="square">
            <a:spAutoFit/>
          </a:bodyPr>
          <a:lstStyle/>
          <a:p>
            <a:r>
              <a:rPr lang="en-US" sz="2800" dirty="0"/>
              <a:t>Work in lossless formats; version control matters here, too</a:t>
            </a:r>
          </a:p>
        </p:txBody>
      </p:sp>
    </p:spTree>
    <p:extLst>
      <p:ext uri="{BB962C8B-B14F-4D97-AF65-F5344CB8AC3E}">
        <p14:creationId xmlns:p14="http://schemas.microsoft.com/office/powerpoint/2010/main" val="1910754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4FD6-6FC2-45E7-8869-0EC904F4B87A}"/>
              </a:ext>
            </a:extLst>
          </p:cNvPr>
          <p:cNvSpPr>
            <a:spLocks noGrp="1"/>
          </p:cNvSpPr>
          <p:nvPr>
            <p:ph type="title"/>
          </p:nvPr>
        </p:nvSpPr>
        <p:spPr>
          <a:xfrm>
            <a:off x="840598" y="524068"/>
            <a:ext cx="11039475" cy="1325563"/>
          </a:xfrm>
        </p:spPr>
        <p:txBody>
          <a:bodyPr/>
          <a:lstStyle/>
          <a:p>
            <a:r>
              <a:rPr lang="en-US" dirty="0"/>
              <a:t>“Readability” depends on context</a:t>
            </a:r>
          </a:p>
        </p:txBody>
      </p:sp>
      <p:sp>
        <p:nvSpPr>
          <p:cNvPr id="9" name="TextBox 8">
            <a:extLst>
              <a:ext uri="{FF2B5EF4-FFF2-40B4-BE49-F238E27FC236}">
                <a16:creationId xmlns:a16="http://schemas.microsoft.com/office/drawing/2014/main" id="{CDE2B9C7-EACF-4C33-8F87-0A871BDD7FAA}"/>
              </a:ext>
            </a:extLst>
          </p:cNvPr>
          <p:cNvSpPr txBox="1"/>
          <p:nvPr/>
        </p:nvSpPr>
        <p:spPr>
          <a:xfrm>
            <a:off x="394794" y="134292"/>
            <a:ext cx="3312125" cy="461665"/>
          </a:xfrm>
          <a:prstGeom prst="rect">
            <a:avLst/>
          </a:prstGeom>
          <a:noFill/>
        </p:spPr>
        <p:txBody>
          <a:bodyPr wrap="none" rtlCol="0">
            <a:spAutoFit/>
          </a:bodyPr>
          <a:lstStyle/>
          <a:p>
            <a:r>
              <a:rPr lang="en-US" sz="2400" dirty="0">
                <a:latin typeface="Futura Book" panose="020B0500000000000000" pitchFamily="34" charset="0"/>
              </a:rPr>
              <a:t>SCALE &amp; RESOLUTION</a:t>
            </a:r>
          </a:p>
        </p:txBody>
      </p:sp>
      <p:sp>
        <p:nvSpPr>
          <p:cNvPr id="5" name="Rectangle 4">
            <a:extLst>
              <a:ext uri="{FF2B5EF4-FFF2-40B4-BE49-F238E27FC236}">
                <a16:creationId xmlns:a16="http://schemas.microsoft.com/office/drawing/2014/main" id="{E38E0A1D-C38F-4DB0-8C65-8D8A7F37FAE6}"/>
              </a:ext>
            </a:extLst>
          </p:cNvPr>
          <p:cNvSpPr/>
          <p:nvPr/>
        </p:nvSpPr>
        <p:spPr>
          <a:xfrm>
            <a:off x="1502792" y="2490544"/>
            <a:ext cx="1524007" cy="584775"/>
          </a:xfrm>
          <a:prstGeom prst="rect">
            <a:avLst/>
          </a:prstGeom>
        </p:spPr>
        <p:txBody>
          <a:bodyPr wrap="none">
            <a:spAutoFit/>
          </a:bodyPr>
          <a:lstStyle/>
          <a:p>
            <a:r>
              <a:rPr lang="en-US" sz="3200" dirty="0">
                <a:solidFill>
                  <a:srgbClr val="70A0AF"/>
                </a:solidFill>
                <a:latin typeface="Futura Book" panose="020B0500000000000000" pitchFamily="34" charset="0"/>
              </a:rPr>
              <a:t>PAPERS</a:t>
            </a:r>
          </a:p>
        </p:txBody>
      </p:sp>
      <p:sp>
        <p:nvSpPr>
          <p:cNvPr id="6" name="Rectangle 5">
            <a:extLst>
              <a:ext uri="{FF2B5EF4-FFF2-40B4-BE49-F238E27FC236}">
                <a16:creationId xmlns:a16="http://schemas.microsoft.com/office/drawing/2014/main" id="{AA00D8C7-309D-4795-B99D-FB2F5A10F805}"/>
              </a:ext>
            </a:extLst>
          </p:cNvPr>
          <p:cNvSpPr/>
          <p:nvPr/>
        </p:nvSpPr>
        <p:spPr>
          <a:xfrm>
            <a:off x="5349004" y="2490544"/>
            <a:ext cx="1838965" cy="584775"/>
          </a:xfrm>
          <a:prstGeom prst="rect">
            <a:avLst/>
          </a:prstGeom>
        </p:spPr>
        <p:txBody>
          <a:bodyPr wrap="none">
            <a:spAutoFit/>
          </a:bodyPr>
          <a:lstStyle/>
          <a:p>
            <a:r>
              <a:rPr lang="en-US" sz="3200" dirty="0">
                <a:solidFill>
                  <a:srgbClr val="70A0AF"/>
                </a:solidFill>
                <a:latin typeface="Futura Book" panose="020B0500000000000000" pitchFamily="34" charset="0"/>
              </a:rPr>
              <a:t>POSTERS</a:t>
            </a:r>
          </a:p>
        </p:txBody>
      </p:sp>
      <p:sp>
        <p:nvSpPr>
          <p:cNvPr id="7" name="Rectangle 6">
            <a:extLst>
              <a:ext uri="{FF2B5EF4-FFF2-40B4-BE49-F238E27FC236}">
                <a16:creationId xmlns:a16="http://schemas.microsoft.com/office/drawing/2014/main" id="{CB3BFB77-C871-403E-B5EB-E4110F9B3CED}"/>
              </a:ext>
            </a:extLst>
          </p:cNvPr>
          <p:cNvSpPr/>
          <p:nvPr/>
        </p:nvSpPr>
        <p:spPr>
          <a:xfrm>
            <a:off x="8463105" y="2495265"/>
            <a:ext cx="3256084" cy="584775"/>
          </a:xfrm>
          <a:prstGeom prst="rect">
            <a:avLst/>
          </a:prstGeom>
        </p:spPr>
        <p:txBody>
          <a:bodyPr wrap="none">
            <a:spAutoFit/>
          </a:bodyPr>
          <a:lstStyle/>
          <a:p>
            <a:r>
              <a:rPr lang="en-US" sz="3200" dirty="0">
                <a:solidFill>
                  <a:srgbClr val="70A0AF"/>
                </a:solidFill>
                <a:latin typeface="Futura Book" panose="020B0500000000000000" pitchFamily="34" charset="0"/>
              </a:rPr>
              <a:t>PRESENTATIONS</a:t>
            </a:r>
          </a:p>
        </p:txBody>
      </p:sp>
      <p:sp>
        <p:nvSpPr>
          <p:cNvPr id="10" name="Rectangle 9">
            <a:extLst>
              <a:ext uri="{FF2B5EF4-FFF2-40B4-BE49-F238E27FC236}">
                <a16:creationId xmlns:a16="http://schemas.microsoft.com/office/drawing/2014/main" id="{E45CD94C-F0EC-4E37-AABD-CAEB1459B717}"/>
              </a:ext>
            </a:extLst>
          </p:cNvPr>
          <p:cNvSpPr/>
          <p:nvPr/>
        </p:nvSpPr>
        <p:spPr>
          <a:xfrm>
            <a:off x="394794" y="3325534"/>
            <a:ext cx="3930315" cy="1384995"/>
          </a:xfrm>
          <a:prstGeom prst="rect">
            <a:avLst/>
          </a:prstGeom>
        </p:spPr>
        <p:txBody>
          <a:bodyPr wrap="square">
            <a:spAutoFit/>
          </a:bodyPr>
          <a:lstStyle/>
          <a:p>
            <a:pPr marL="457200" indent="-457200">
              <a:buFont typeface="Arial" panose="020B0604020202020204" pitchFamily="34" charset="0"/>
              <a:buChar char="•"/>
            </a:pPr>
            <a:r>
              <a:rPr lang="en-US" sz="2800" dirty="0"/>
              <a:t>Figure font should not be </a:t>
            </a:r>
            <a:r>
              <a:rPr lang="en-US" sz="2800" i="1" dirty="0"/>
              <a:t>much</a:t>
            </a:r>
            <a:r>
              <a:rPr lang="en-US" sz="2800" dirty="0"/>
              <a:t> smaller than body font size</a:t>
            </a:r>
          </a:p>
        </p:txBody>
      </p:sp>
      <p:sp>
        <p:nvSpPr>
          <p:cNvPr id="11" name="Rectangle 10">
            <a:extLst>
              <a:ext uri="{FF2B5EF4-FFF2-40B4-BE49-F238E27FC236}">
                <a16:creationId xmlns:a16="http://schemas.microsoft.com/office/drawing/2014/main" id="{D58C17CB-08B4-4186-BA3B-ED80E9F8F48B}"/>
              </a:ext>
            </a:extLst>
          </p:cNvPr>
          <p:cNvSpPr/>
          <p:nvPr/>
        </p:nvSpPr>
        <p:spPr>
          <a:xfrm>
            <a:off x="4469488" y="3325534"/>
            <a:ext cx="3712743" cy="1384995"/>
          </a:xfrm>
          <a:prstGeom prst="rect">
            <a:avLst/>
          </a:prstGeom>
        </p:spPr>
        <p:txBody>
          <a:bodyPr wrap="square">
            <a:spAutoFit/>
          </a:bodyPr>
          <a:lstStyle/>
          <a:p>
            <a:pPr marL="457200" indent="-457200">
              <a:buFont typeface="Arial" panose="020B0604020202020204" pitchFamily="34" charset="0"/>
              <a:buChar char="•"/>
            </a:pPr>
            <a:r>
              <a:rPr lang="en-US" sz="2800" dirty="0"/>
              <a:t>Readable at all distances/levels of engagement</a:t>
            </a:r>
          </a:p>
        </p:txBody>
      </p:sp>
      <p:sp>
        <p:nvSpPr>
          <p:cNvPr id="12" name="Rectangle 11">
            <a:extLst>
              <a:ext uri="{FF2B5EF4-FFF2-40B4-BE49-F238E27FC236}">
                <a16:creationId xmlns:a16="http://schemas.microsoft.com/office/drawing/2014/main" id="{6A575E3D-A4C6-4E1B-8896-CB88D71CE8E3}"/>
              </a:ext>
            </a:extLst>
          </p:cNvPr>
          <p:cNvSpPr/>
          <p:nvPr/>
        </p:nvSpPr>
        <p:spPr>
          <a:xfrm>
            <a:off x="8463105" y="3279367"/>
            <a:ext cx="3416968" cy="954107"/>
          </a:xfrm>
          <a:prstGeom prst="rect">
            <a:avLst/>
          </a:prstGeom>
        </p:spPr>
        <p:txBody>
          <a:bodyPr wrap="square">
            <a:spAutoFit/>
          </a:bodyPr>
          <a:lstStyle/>
          <a:p>
            <a:pPr marL="457200" indent="-457200">
              <a:buFont typeface="Arial" panose="020B0604020202020204" pitchFamily="34" charset="0"/>
              <a:buChar char="•"/>
            </a:pPr>
            <a:r>
              <a:rPr lang="en-US" sz="2800" dirty="0"/>
              <a:t>Usually need to increase size </a:t>
            </a:r>
          </a:p>
        </p:txBody>
      </p:sp>
      <p:sp>
        <p:nvSpPr>
          <p:cNvPr id="13" name="Rectangle 12">
            <a:extLst>
              <a:ext uri="{FF2B5EF4-FFF2-40B4-BE49-F238E27FC236}">
                <a16:creationId xmlns:a16="http://schemas.microsoft.com/office/drawing/2014/main" id="{D686538A-1DBC-454F-A6A7-F5C7253AA574}"/>
              </a:ext>
            </a:extLst>
          </p:cNvPr>
          <p:cNvSpPr/>
          <p:nvPr/>
        </p:nvSpPr>
        <p:spPr>
          <a:xfrm>
            <a:off x="2591036" y="5535705"/>
            <a:ext cx="7354899" cy="584775"/>
          </a:xfrm>
          <a:prstGeom prst="rect">
            <a:avLst/>
          </a:prstGeom>
        </p:spPr>
        <p:txBody>
          <a:bodyPr wrap="none">
            <a:spAutoFit/>
          </a:bodyPr>
          <a:lstStyle/>
          <a:p>
            <a:r>
              <a:rPr lang="en-US" sz="3200" dirty="0">
                <a:solidFill>
                  <a:srgbClr val="70A0AF"/>
                </a:solidFill>
              </a:rPr>
              <a:t>Save your figures in an editable format!</a:t>
            </a:r>
          </a:p>
        </p:txBody>
      </p:sp>
    </p:spTree>
    <p:extLst>
      <p:ext uri="{BB962C8B-B14F-4D97-AF65-F5344CB8AC3E}">
        <p14:creationId xmlns:p14="http://schemas.microsoft.com/office/powerpoint/2010/main" val="2829657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4FD6-6FC2-45E7-8869-0EC904F4B87A}"/>
              </a:ext>
            </a:extLst>
          </p:cNvPr>
          <p:cNvSpPr>
            <a:spLocks noGrp="1"/>
          </p:cNvSpPr>
          <p:nvPr>
            <p:ph type="title"/>
          </p:nvPr>
        </p:nvSpPr>
        <p:spPr>
          <a:xfrm>
            <a:off x="257175" y="365125"/>
            <a:ext cx="11830049" cy="1325563"/>
          </a:xfrm>
        </p:spPr>
        <p:txBody>
          <a:bodyPr/>
          <a:lstStyle/>
          <a:p>
            <a:r>
              <a:rPr lang="en-US" dirty="0"/>
              <a:t>Low hanging fruit: is your figure interpretable?</a:t>
            </a:r>
          </a:p>
        </p:txBody>
      </p:sp>
      <p:pic>
        <p:nvPicPr>
          <p:cNvPr id="8" name="Picture 7">
            <a:extLst>
              <a:ext uri="{FF2B5EF4-FFF2-40B4-BE49-F238E27FC236}">
                <a16:creationId xmlns:a16="http://schemas.microsoft.com/office/drawing/2014/main" id="{926AA80B-6EB1-4DAC-8145-6F85AFC43F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9722" y="1921521"/>
            <a:ext cx="5852556" cy="3490561"/>
          </a:xfrm>
          <a:prstGeom prst="rect">
            <a:avLst/>
          </a:prstGeom>
        </p:spPr>
      </p:pic>
      <p:sp>
        <p:nvSpPr>
          <p:cNvPr id="4" name="TextBox 3">
            <a:extLst>
              <a:ext uri="{FF2B5EF4-FFF2-40B4-BE49-F238E27FC236}">
                <a16:creationId xmlns:a16="http://schemas.microsoft.com/office/drawing/2014/main" id="{964B1ECA-395E-4DDD-99B0-76B6A94AAE3E}"/>
              </a:ext>
            </a:extLst>
          </p:cNvPr>
          <p:cNvSpPr txBox="1"/>
          <p:nvPr/>
        </p:nvSpPr>
        <p:spPr>
          <a:xfrm>
            <a:off x="394794" y="134292"/>
            <a:ext cx="2401619" cy="461665"/>
          </a:xfrm>
          <a:prstGeom prst="rect">
            <a:avLst/>
          </a:prstGeom>
          <a:noFill/>
        </p:spPr>
        <p:txBody>
          <a:bodyPr wrap="none" rtlCol="0">
            <a:spAutoFit/>
          </a:bodyPr>
          <a:lstStyle/>
          <a:p>
            <a:r>
              <a:rPr lang="en-US" sz="2400" dirty="0">
                <a:latin typeface="Futura Book" panose="020B0500000000000000" pitchFamily="34" charset="0"/>
              </a:rPr>
              <a:t>UNITS &amp; LABELS</a:t>
            </a:r>
          </a:p>
        </p:txBody>
      </p:sp>
      <p:sp>
        <p:nvSpPr>
          <p:cNvPr id="5" name="Rectangle 4">
            <a:extLst>
              <a:ext uri="{FF2B5EF4-FFF2-40B4-BE49-F238E27FC236}">
                <a16:creationId xmlns:a16="http://schemas.microsoft.com/office/drawing/2014/main" id="{42C31DB6-EF31-4B3F-95B0-01F934FBAEF6}"/>
              </a:ext>
            </a:extLst>
          </p:cNvPr>
          <p:cNvSpPr/>
          <p:nvPr/>
        </p:nvSpPr>
        <p:spPr>
          <a:xfrm>
            <a:off x="1687931" y="5969655"/>
            <a:ext cx="9618244" cy="523220"/>
          </a:xfrm>
          <a:prstGeom prst="rect">
            <a:avLst/>
          </a:prstGeom>
        </p:spPr>
        <p:txBody>
          <a:bodyPr wrap="square">
            <a:spAutoFit/>
          </a:bodyPr>
          <a:lstStyle/>
          <a:p>
            <a:r>
              <a:rPr lang="en-US" sz="2800" dirty="0"/>
              <a:t>What’s obvious to you might not be obvious to everyone</a:t>
            </a:r>
          </a:p>
        </p:txBody>
      </p:sp>
    </p:spTree>
    <p:extLst>
      <p:ext uri="{BB962C8B-B14F-4D97-AF65-F5344CB8AC3E}">
        <p14:creationId xmlns:p14="http://schemas.microsoft.com/office/powerpoint/2010/main" val="152631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4FD6-6FC2-45E7-8869-0EC904F4B87A}"/>
              </a:ext>
            </a:extLst>
          </p:cNvPr>
          <p:cNvSpPr>
            <a:spLocks noGrp="1"/>
          </p:cNvSpPr>
          <p:nvPr>
            <p:ph type="title"/>
          </p:nvPr>
        </p:nvSpPr>
        <p:spPr>
          <a:xfrm>
            <a:off x="1676400" y="854421"/>
            <a:ext cx="10515600" cy="1325563"/>
          </a:xfrm>
        </p:spPr>
        <p:txBody>
          <a:bodyPr/>
          <a:lstStyle/>
          <a:p>
            <a:r>
              <a:rPr lang="en-US" dirty="0"/>
              <a:t>“Color is a power which directly influences the soul”</a:t>
            </a:r>
          </a:p>
        </p:txBody>
      </p:sp>
      <p:pic>
        <p:nvPicPr>
          <p:cNvPr id="8" name="Picture 7">
            <a:extLst>
              <a:ext uri="{FF2B5EF4-FFF2-40B4-BE49-F238E27FC236}">
                <a16:creationId xmlns:a16="http://schemas.microsoft.com/office/drawing/2014/main" id="{926AA80B-6EB1-4DAC-8145-6F85AFC43F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9722" y="2608758"/>
            <a:ext cx="5852556" cy="2732039"/>
          </a:xfrm>
          <a:prstGeom prst="rect">
            <a:avLst/>
          </a:prstGeom>
        </p:spPr>
      </p:pic>
      <p:sp>
        <p:nvSpPr>
          <p:cNvPr id="4" name="TextBox 3">
            <a:extLst>
              <a:ext uri="{FF2B5EF4-FFF2-40B4-BE49-F238E27FC236}">
                <a16:creationId xmlns:a16="http://schemas.microsoft.com/office/drawing/2014/main" id="{6BDC6F93-9591-459E-BE64-67BFD31E6CE8}"/>
              </a:ext>
            </a:extLst>
          </p:cNvPr>
          <p:cNvSpPr txBox="1"/>
          <p:nvPr/>
        </p:nvSpPr>
        <p:spPr>
          <a:xfrm>
            <a:off x="394794" y="134292"/>
            <a:ext cx="1391728" cy="461665"/>
          </a:xfrm>
          <a:prstGeom prst="rect">
            <a:avLst/>
          </a:prstGeom>
          <a:noFill/>
        </p:spPr>
        <p:txBody>
          <a:bodyPr wrap="none" rtlCol="0">
            <a:spAutoFit/>
          </a:bodyPr>
          <a:lstStyle/>
          <a:p>
            <a:r>
              <a:rPr lang="en-US" sz="2400" dirty="0">
                <a:latin typeface="Futura Book" panose="020B0500000000000000" pitchFamily="34" charset="0"/>
              </a:rPr>
              <a:t>COLORS</a:t>
            </a:r>
          </a:p>
        </p:txBody>
      </p:sp>
      <p:sp>
        <p:nvSpPr>
          <p:cNvPr id="5" name="TextBox 4">
            <a:extLst>
              <a:ext uri="{FF2B5EF4-FFF2-40B4-BE49-F238E27FC236}">
                <a16:creationId xmlns:a16="http://schemas.microsoft.com/office/drawing/2014/main" id="{C777B0D8-211D-4A52-BCEA-AE18CDBBBAEA}"/>
              </a:ext>
            </a:extLst>
          </p:cNvPr>
          <p:cNvSpPr txBox="1"/>
          <p:nvPr/>
        </p:nvSpPr>
        <p:spPr>
          <a:xfrm>
            <a:off x="7013801" y="1517202"/>
            <a:ext cx="2846677" cy="461665"/>
          </a:xfrm>
          <a:prstGeom prst="rect">
            <a:avLst/>
          </a:prstGeom>
          <a:noFill/>
        </p:spPr>
        <p:txBody>
          <a:bodyPr wrap="none" rtlCol="0">
            <a:spAutoFit/>
          </a:bodyPr>
          <a:lstStyle/>
          <a:p>
            <a:r>
              <a:rPr lang="en-US" sz="2400" dirty="0">
                <a:latin typeface="Futura Book" panose="020B0500000000000000" pitchFamily="34" charset="0"/>
              </a:rPr>
              <a:t>- Wassily Kandinsky</a:t>
            </a:r>
          </a:p>
        </p:txBody>
      </p:sp>
    </p:spTree>
    <p:extLst>
      <p:ext uri="{BB962C8B-B14F-4D97-AF65-F5344CB8AC3E}">
        <p14:creationId xmlns:p14="http://schemas.microsoft.com/office/powerpoint/2010/main" val="2477396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4FD6-6FC2-45E7-8869-0EC904F4B87A}"/>
              </a:ext>
            </a:extLst>
          </p:cNvPr>
          <p:cNvSpPr>
            <a:spLocks noGrp="1"/>
          </p:cNvSpPr>
          <p:nvPr>
            <p:ph type="title"/>
          </p:nvPr>
        </p:nvSpPr>
        <p:spPr>
          <a:xfrm>
            <a:off x="838199" y="365125"/>
            <a:ext cx="10887075" cy="1325563"/>
          </a:xfrm>
        </p:spPr>
        <p:txBody>
          <a:bodyPr/>
          <a:lstStyle/>
          <a:p>
            <a:r>
              <a:rPr lang="en-US" dirty="0"/>
              <a:t>You CAN and SHOULD learn color theory</a:t>
            </a:r>
          </a:p>
        </p:txBody>
      </p:sp>
      <p:sp>
        <p:nvSpPr>
          <p:cNvPr id="4" name="TextBox 3">
            <a:extLst>
              <a:ext uri="{FF2B5EF4-FFF2-40B4-BE49-F238E27FC236}">
                <a16:creationId xmlns:a16="http://schemas.microsoft.com/office/drawing/2014/main" id="{6BDC6F93-9591-459E-BE64-67BFD31E6CE8}"/>
              </a:ext>
            </a:extLst>
          </p:cNvPr>
          <p:cNvSpPr txBox="1"/>
          <p:nvPr/>
        </p:nvSpPr>
        <p:spPr>
          <a:xfrm>
            <a:off x="394794" y="134292"/>
            <a:ext cx="1391728" cy="461665"/>
          </a:xfrm>
          <a:prstGeom prst="rect">
            <a:avLst/>
          </a:prstGeom>
          <a:noFill/>
        </p:spPr>
        <p:txBody>
          <a:bodyPr wrap="none" rtlCol="0">
            <a:spAutoFit/>
          </a:bodyPr>
          <a:lstStyle/>
          <a:p>
            <a:r>
              <a:rPr lang="en-US" sz="2400" dirty="0">
                <a:latin typeface="Futura Book" panose="020B0500000000000000" pitchFamily="34" charset="0"/>
              </a:rPr>
              <a:t>COLORS</a:t>
            </a:r>
          </a:p>
        </p:txBody>
      </p:sp>
      <p:pic>
        <p:nvPicPr>
          <p:cNvPr id="2050" name="Picture 2" descr="Using Color to Enhance Your Design">
            <a:extLst>
              <a:ext uri="{FF2B5EF4-FFF2-40B4-BE49-F238E27FC236}">
                <a16:creationId xmlns:a16="http://schemas.microsoft.com/office/drawing/2014/main" id="{07677F10-F9FC-4FD6-B604-250F6BE282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8775" y="1388684"/>
            <a:ext cx="6394450" cy="50565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2DF2DAF-B4AE-433D-8962-6FA37065AECE}"/>
              </a:ext>
            </a:extLst>
          </p:cNvPr>
          <p:cNvSpPr txBox="1"/>
          <p:nvPr/>
        </p:nvSpPr>
        <p:spPr>
          <a:xfrm>
            <a:off x="1514244" y="6492875"/>
            <a:ext cx="9534983" cy="369332"/>
          </a:xfrm>
          <a:prstGeom prst="rect">
            <a:avLst/>
          </a:prstGeom>
          <a:noFill/>
        </p:spPr>
        <p:txBody>
          <a:bodyPr wrap="none" rtlCol="0">
            <a:spAutoFit/>
          </a:bodyPr>
          <a:lstStyle/>
          <a:p>
            <a:r>
              <a:rPr lang="en-US" sz="1800" dirty="0">
                <a:effectLst/>
                <a:latin typeface="Avenir Book" panose="020B0503020203020204" pitchFamily="34" charset="-78"/>
                <a:ea typeface="Arial" panose="020B0604020202020204" pitchFamily="34" charset="0"/>
              </a:rPr>
              <a:t>Gordon, Kelley (June 6, 2021), Using Color to Enhance your Design, Nielsen Normal group</a:t>
            </a:r>
            <a:endParaRPr lang="en-US" sz="1600" dirty="0">
              <a:latin typeface="Futura Book" panose="020B0500000000000000" pitchFamily="34" charset="0"/>
            </a:endParaRPr>
          </a:p>
        </p:txBody>
      </p:sp>
    </p:spTree>
    <p:extLst>
      <p:ext uri="{BB962C8B-B14F-4D97-AF65-F5344CB8AC3E}">
        <p14:creationId xmlns:p14="http://schemas.microsoft.com/office/powerpoint/2010/main" val="3346612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BBA325-F635-40B1-8720-92C6F0F0E0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0383" y="2297340"/>
            <a:ext cx="1905000" cy="1905000"/>
          </a:xfrm>
          <a:prstGeom prst="rect">
            <a:avLst/>
          </a:prstGeom>
        </p:spPr>
      </p:pic>
      <p:sp>
        <p:nvSpPr>
          <p:cNvPr id="7" name="Title 6">
            <a:extLst>
              <a:ext uri="{FF2B5EF4-FFF2-40B4-BE49-F238E27FC236}">
                <a16:creationId xmlns:a16="http://schemas.microsoft.com/office/drawing/2014/main" id="{E6C585C6-DF9A-44BD-B0C4-38381F672F3A}"/>
              </a:ext>
            </a:extLst>
          </p:cNvPr>
          <p:cNvSpPr>
            <a:spLocks noGrp="1"/>
          </p:cNvSpPr>
          <p:nvPr>
            <p:ph type="title"/>
          </p:nvPr>
        </p:nvSpPr>
        <p:spPr>
          <a:xfrm>
            <a:off x="0" y="412750"/>
            <a:ext cx="12192000" cy="1325563"/>
          </a:xfrm>
        </p:spPr>
        <p:txBody>
          <a:bodyPr>
            <a:normAutofit/>
          </a:bodyPr>
          <a:lstStyle/>
          <a:p>
            <a:pPr algn="ctr"/>
            <a:r>
              <a:rPr lang="en-US" dirty="0"/>
              <a:t>Who created these materials?</a:t>
            </a:r>
          </a:p>
        </p:txBody>
      </p:sp>
      <p:pic>
        <p:nvPicPr>
          <p:cNvPr id="1026" name="Picture 2" descr="Andrew Schulz">
            <a:extLst>
              <a:ext uri="{FF2B5EF4-FFF2-40B4-BE49-F238E27FC236}">
                <a16:creationId xmlns:a16="http://schemas.microsoft.com/office/drawing/2014/main" id="{0CDEF478-D94C-412E-8B84-948F2EF55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6617" y="229734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1BAAF1C-8247-4E99-8B84-1D08C430F5DB}"/>
              </a:ext>
            </a:extLst>
          </p:cNvPr>
          <p:cNvSpPr txBox="1"/>
          <p:nvPr/>
        </p:nvSpPr>
        <p:spPr>
          <a:xfrm flipH="1">
            <a:off x="2562224" y="4774138"/>
            <a:ext cx="3297557" cy="461665"/>
          </a:xfrm>
          <a:prstGeom prst="rect">
            <a:avLst/>
          </a:prstGeom>
          <a:noFill/>
        </p:spPr>
        <p:txBody>
          <a:bodyPr wrap="square" rtlCol="0">
            <a:spAutoFit/>
          </a:bodyPr>
          <a:lstStyle/>
          <a:p>
            <a:r>
              <a:rPr lang="en-US" sz="2400" dirty="0"/>
              <a:t>Nataliya Rokhmanova</a:t>
            </a:r>
          </a:p>
        </p:txBody>
      </p:sp>
      <p:sp>
        <p:nvSpPr>
          <p:cNvPr id="10" name="TextBox 9">
            <a:extLst>
              <a:ext uri="{FF2B5EF4-FFF2-40B4-BE49-F238E27FC236}">
                <a16:creationId xmlns:a16="http://schemas.microsoft.com/office/drawing/2014/main" id="{E5AED022-7039-44CC-B2EE-51CE2356083A}"/>
              </a:ext>
            </a:extLst>
          </p:cNvPr>
          <p:cNvSpPr txBox="1"/>
          <p:nvPr/>
        </p:nvSpPr>
        <p:spPr>
          <a:xfrm flipH="1">
            <a:off x="7246615" y="4774138"/>
            <a:ext cx="3640459" cy="461665"/>
          </a:xfrm>
          <a:prstGeom prst="rect">
            <a:avLst/>
          </a:prstGeom>
          <a:noFill/>
        </p:spPr>
        <p:txBody>
          <a:bodyPr wrap="square" rtlCol="0">
            <a:spAutoFit/>
          </a:bodyPr>
          <a:lstStyle/>
          <a:p>
            <a:r>
              <a:rPr lang="en-US" sz="2400" dirty="0"/>
              <a:t>Dr. Andrew Schulz</a:t>
            </a:r>
          </a:p>
        </p:txBody>
      </p:sp>
      <p:sp>
        <p:nvSpPr>
          <p:cNvPr id="11" name="TextBox 10">
            <a:extLst>
              <a:ext uri="{FF2B5EF4-FFF2-40B4-BE49-F238E27FC236}">
                <a16:creationId xmlns:a16="http://schemas.microsoft.com/office/drawing/2014/main" id="{425F65C8-D7E1-455C-9112-C0CCD14B9745}"/>
              </a:ext>
            </a:extLst>
          </p:cNvPr>
          <p:cNvSpPr txBox="1"/>
          <p:nvPr/>
        </p:nvSpPr>
        <p:spPr>
          <a:xfrm flipH="1">
            <a:off x="2562224" y="4566374"/>
            <a:ext cx="3792858" cy="261610"/>
          </a:xfrm>
          <a:prstGeom prst="rect">
            <a:avLst/>
          </a:prstGeom>
          <a:noFill/>
        </p:spPr>
        <p:txBody>
          <a:bodyPr wrap="square" rtlCol="0">
            <a:spAutoFit/>
          </a:bodyPr>
          <a:lstStyle/>
          <a:p>
            <a:r>
              <a:rPr lang="en-US" sz="1100" dirty="0">
                <a:latin typeface="Futura Book" panose="020B0500000000000000" pitchFamily="34" charset="0"/>
              </a:rPr>
              <a:t>MPI – IS / CARNEGIE MELLON UNIVERSITY</a:t>
            </a:r>
          </a:p>
        </p:txBody>
      </p:sp>
      <p:sp>
        <p:nvSpPr>
          <p:cNvPr id="12" name="TextBox 11">
            <a:extLst>
              <a:ext uri="{FF2B5EF4-FFF2-40B4-BE49-F238E27FC236}">
                <a16:creationId xmlns:a16="http://schemas.microsoft.com/office/drawing/2014/main" id="{BDB2099B-23F4-4B44-9CD4-6A741773BF7C}"/>
              </a:ext>
            </a:extLst>
          </p:cNvPr>
          <p:cNvSpPr txBox="1"/>
          <p:nvPr/>
        </p:nvSpPr>
        <p:spPr>
          <a:xfrm flipH="1">
            <a:off x="7246616" y="4566374"/>
            <a:ext cx="3297557" cy="261610"/>
          </a:xfrm>
          <a:prstGeom prst="rect">
            <a:avLst/>
          </a:prstGeom>
          <a:noFill/>
        </p:spPr>
        <p:txBody>
          <a:bodyPr wrap="square" rtlCol="0">
            <a:spAutoFit/>
          </a:bodyPr>
          <a:lstStyle/>
          <a:p>
            <a:r>
              <a:rPr lang="en-US" sz="1100" dirty="0">
                <a:latin typeface="Futura Book" panose="020B0500000000000000" pitchFamily="34" charset="0"/>
              </a:rPr>
              <a:t>MPI - IS</a:t>
            </a:r>
          </a:p>
        </p:txBody>
      </p:sp>
      <p:sp>
        <p:nvSpPr>
          <p:cNvPr id="15" name="TextBox 14">
            <a:extLst>
              <a:ext uri="{FF2B5EF4-FFF2-40B4-BE49-F238E27FC236}">
                <a16:creationId xmlns:a16="http://schemas.microsoft.com/office/drawing/2014/main" id="{A996105C-41FD-4AF0-BC42-B8DC909DEC24}"/>
              </a:ext>
            </a:extLst>
          </p:cNvPr>
          <p:cNvSpPr txBox="1"/>
          <p:nvPr/>
        </p:nvSpPr>
        <p:spPr>
          <a:xfrm flipH="1">
            <a:off x="2562224" y="5125849"/>
            <a:ext cx="3297557" cy="338554"/>
          </a:xfrm>
          <a:prstGeom prst="rect">
            <a:avLst/>
          </a:prstGeom>
          <a:noFill/>
        </p:spPr>
        <p:txBody>
          <a:bodyPr wrap="square" rtlCol="0">
            <a:spAutoFit/>
          </a:bodyPr>
          <a:lstStyle/>
          <a:p>
            <a:r>
              <a:rPr lang="en-US" sz="1600" dirty="0"/>
              <a:t>PhD Candidate</a:t>
            </a:r>
          </a:p>
        </p:txBody>
      </p:sp>
      <p:sp>
        <p:nvSpPr>
          <p:cNvPr id="16" name="TextBox 15">
            <a:extLst>
              <a:ext uri="{FF2B5EF4-FFF2-40B4-BE49-F238E27FC236}">
                <a16:creationId xmlns:a16="http://schemas.microsoft.com/office/drawing/2014/main" id="{6983A4B1-59AA-40F9-940F-11FD91ADA7AF}"/>
              </a:ext>
            </a:extLst>
          </p:cNvPr>
          <p:cNvSpPr txBox="1"/>
          <p:nvPr/>
        </p:nvSpPr>
        <p:spPr>
          <a:xfrm flipH="1">
            <a:off x="7246616" y="5125849"/>
            <a:ext cx="3297557" cy="584775"/>
          </a:xfrm>
          <a:prstGeom prst="rect">
            <a:avLst/>
          </a:prstGeom>
          <a:noFill/>
        </p:spPr>
        <p:txBody>
          <a:bodyPr wrap="square" rtlCol="0">
            <a:spAutoFit/>
          </a:bodyPr>
          <a:lstStyle/>
          <a:p>
            <a:r>
              <a:rPr lang="en-US" sz="1600" dirty="0"/>
              <a:t>Postdoctoral Researcher</a:t>
            </a:r>
          </a:p>
          <a:p>
            <a:r>
              <a:rPr lang="en-US" sz="1600" dirty="0"/>
              <a:t>IMPRS-IS Associated Scientist </a:t>
            </a:r>
          </a:p>
        </p:txBody>
      </p:sp>
    </p:spTree>
    <p:extLst>
      <p:ext uri="{BB962C8B-B14F-4D97-AF65-F5344CB8AC3E}">
        <p14:creationId xmlns:p14="http://schemas.microsoft.com/office/powerpoint/2010/main" val="3054938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4FD6-6FC2-45E7-8869-0EC904F4B87A}"/>
              </a:ext>
            </a:extLst>
          </p:cNvPr>
          <p:cNvSpPr>
            <a:spLocks noGrp="1"/>
          </p:cNvSpPr>
          <p:nvPr>
            <p:ph type="title"/>
          </p:nvPr>
        </p:nvSpPr>
        <p:spPr>
          <a:xfrm>
            <a:off x="838199" y="365125"/>
            <a:ext cx="10887075" cy="1325563"/>
          </a:xfrm>
        </p:spPr>
        <p:txBody>
          <a:bodyPr/>
          <a:lstStyle/>
          <a:p>
            <a:r>
              <a:rPr lang="en-US" dirty="0"/>
              <a:t>Pick your paper palette</a:t>
            </a:r>
          </a:p>
        </p:txBody>
      </p:sp>
      <p:sp>
        <p:nvSpPr>
          <p:cNvPr id="4" name="TextBox 3">
            <a:extLst>
              <a:ext uri="{FF2B5EF4-FFF2-40B4-BE49-F238E27FC236}">
                <a16:creationId xmlns:a16="http://schemas.microsoft.com/office/drawing/2014/main" id="{6BDC6F93-9591-459E-BE64-67BFD31E6CE8}"/>
              </a:ext>
            </a:extLst>
          </p:cNvPr>
          <p:cNvSpPr txBox="1"/>
          <p:nvPr/>
        </p:nvSpPr>
        <p:spPr>
          <a:xfrm>
            <a:off x="394794" y="134292"/>
            <a:ext cx="1391728" cy="461665"/>
          </a:xfrm>
          <a:prstGeom prst="rect">
            <a:avLst/>
          </a:prstGeom>
          <a:noFill/>
        </p:spPr>
        <p:txBody>
          <a:bodyPr wrap="none" rtlCol="0">
            <a:spAutoFit/>
          </a:bodyPr>
          <a:lstStyle/>
          <a:p>
            <a:r>
              <a:rPr lang="en-US" sz="2400" dirty="0">
                <a:latin typeface="Futura Book" panose="020B0500000000000000" pitchFamily="34" charset="0"/>
              </a:rPr>
              <a:t>COLORS</a:t>
            </a:r>
          </a:p>
        </p:txBody>
      </p:sp>
      <p:pic>
        <p:nvPicPr>
          <p:cNvPr id="7" name="Picture 6">
            <a:extLst>
              <a:ext uri="{FF2B5EF4-FFF2-40B4-BE49-F238E27FC236}">
                <a16:creationId xmlns:a16="http://schemas.microsoft.com/office/drawing/2014/main" id="{17DD1557-CA4D-4983-A7B2-0A37565D73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900" y="2133600"/>
            <a:ext cx="5254658" cy="3035300"/>
          </a:xfrm>
          <a:prstGeom prst="rect">
            <a:avLst/>
          </a:prstGeom>
        </p:spPr>
      </p:pic>
      <p:pic>
        <p:nvPicPr>
          <p:cNvPr id="8" name="Picture 7">
            <a:extLst>
              <a:ext uri="{FF2B5EF4-FFF2-40B4-BE49-F238E27FC236}">
                <a16:creationId xmlns:a16="http://schemas.microsoft.com/office/drawing/2014/main" id="{77635CCF-0CBA-44A6-8B1A-3D78F6D02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444" y="1972884"/>
            <a:ext cx="5532886" cy="3196016"/>
          </a:xfrm>
          <a:prstGeom prst="rect">
            <a:avLst/>
          </a:prstGeom>
        </p:spPr>
      </p:pic>
      <p:sp>
        <p:nvSpPr>
          <p:cNvPr id="9" name="TextBox 8">
            <a:extLst>
              <a:ext uri="{FF2B5EF4-FFF2-40B4-BE49-F238E27FC236}">
                <a16:creationId xmlns:a16="http://schemas.microsoft.com/office/drawing/2014/main" id="{127FC196-8407-4C84-B037-BACACFA78002}"/>
              </a:ext>
            </a:extLst>
          </p:cNvPr>
          <p:cNvSpPr txBox="1"/>
          <p:nvPr/>
        </p:nvSpPr>
        <p:spPr>
          <a:xfrm>
            <a:off x="1538148" y="5396467"/>
            <a:ext cx="3118161" cy="461665"/>
          </a:xfrm>
          <a:prstGeom prst="rect">
            <a:avLst/>
          </a:prstGeom>
          <a:noFill/>
        </p:spPr>
        <p:txBody>
          <a:bodyPr wrap="none" rtlCol="0">
            <a:spAutoFit/>
          </a:bodyPr>
          <a:lstStyle/>
          <a:p>
            <a:r>
              <a:rPr lang="en-US" sz="2400" dirty="0"/>
              <a:t>Unpleasant to look at</a:t>
            </a:r>
          </a:p>
        </p:txBody>
      </p:sp>
      <p:sp>
        <p:nvSpPr>
          <p:cNvPr id="10" name="TextBox 9">
            <a:extLst>
              <a:ext uri="{FF2B5EF4-FFF2-40B4-BE49-F238E27FC236}">
                <a16:creationId xmlns:a16="http://schemas.microsoft.com/office/drawing/2014/main" id="{32605FAF-44D7-40E5-9B95-C148729FC0AB}"/>
              </a:ext>
            </a:extLst>
          </p:cNvPr>
          <p:cNvSpPr txBox="1"/>
          <p:nvPr/>
        </p:nvSpPr>
        <p:spPr>
          <a:xfrm>
            <a:off x="8296771" y="5396467"/>
            <a:ext cx="1874231" cy="461665"/>
          </a:xfrm>
          <a:prstGeom prst="rect">
            <a:avLst/>
          </a:prstGeom>
          <a:noFill/>
        </p:spPr>
        <p:txBody>
          <a:bodyPr wrap="none" rtlCol="0">
            <a:spAutoFit/>
          </a:bodyPr>
          <a:lstStyle/>
          <a:p>
            <a:r>
              <a:rPr lang="en-US" sz="2400" dirty="0"/>
              <a:t>Much better</a:t>
            </a:r>
          </a:p>
        </p:txBody>
      </p:sp>
      <p:sp>
        <p:nvSpPr>
          <p:cNvPr id="3" name="TextBox 2">
            <a:extLst>
              <a:ext uri="{FF2B5EF4-FFF2-40B4-BE49-F238E27FC236}">
                <a16:creationId xmlns:a16="http://schemas.microsoft.com/office/drawing/2014/main" id="{DA7CFE6A-2AFB-4123-94AF-A7495D991C69}"/>
              </a:ext>
            </a:extLst>
          </p:cNvPr>
          <p:cNvSpPr txBox="1"/>
          <p:nvPr/>
        </p:nvSpPr>
        <p:spPr>
          <a:xfrm>
            <a:off x="688950" y="6492875"/>
            <a:ext cx="11036324" cy="261610"/>
          </a:xfrm>
          <a:prstGeom prst="rect">
            <a:avLst/>
          </a:prstGeom>
          <a:noFill/>
        </p:spPr>
        <p:txBody>
          <a:bodyPr wrap="square" rtlCol="0">
            <a:spAutoFit/>
          </a:bodyPr>
          <a:lstStyle/>
          <a:p>
            <a:r>
              <a:rPr lang="en-US" sz="1100" dirty="0">
                <a:effectLst/>
                <a:latin typeface="Avenir Book" panose="020B0503020203020204" pitchFamily="34" charset="-78"/>
                <a:ea typeface="Arial" panose="020B0604020202020204" pitchFamily="34" charset="0"/>
              </a:rPr>
              <a:t>Rokhmanova, N, Pearl, O, Kuchenbecker, KJ, </a:t>
            </a:r>
            <a:r>
              <a:rPr lang="en-US" sz="1100" dirty="0" err="1">
                <a:effectLst/>
                <a:latin typeface="Avenir Book" panose="020B0503020203020204" pitchFamily="34" charset="-78"/>
                <a:ea typeface="Arial" panose="020B0604020202020204" pitchFamily="34" charset="0"/>
              </a:rPr>
              <a:t>Halilaj</a:t>
            </a:r>
            <a:r>
              <a:rPr lang="en-US" sz="1100" dirty="0">
                <a:effectLst/>
                <a:latin typeface="Avenir Book" panose="020B0503020203020204" pitchFamily="34" charset="-78"/>
                <a:ea typeface="Arial" panose="020B0604020202020204" pitchFamily="34" charset="0"/>
              </a:rPr>
              <a:t>, E. “IMU-Based Kinematics Estimation Accuracy Affects Gait Retraining using Vibrotactile Cues” TNSRE (under review)</a:t>
            </a:r>
            <a:endParaRPr lang="en-US" sz="1100" dirty="0"/>
          </a:p>
        </p:txBody>
      </p:sp>
    </p:spTree>
    <p:extLst>
      <p:ext uri="{BB962C8B-B14F-4D97-AF65-F5344CB8AC3E}">
        <p14:creationId xmlns:p14="http://schemas.microsoft.com/office/powerpoint/2010/main" val="2783082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4FD6-6FC2-45E7-8869-0EC904F4B87A}"/>
              </a:ext>
            </a:extLst>
          </p:cNvPr>
          <p:cNvSpPr>
            <a:spLocks noGrp="1"/>
          </p:cNvSpPr>
          <p:nvPr>
            <p:ph type="title"/>
          </p:nvPr>
        </p:nvSpPr>
        <p:spPr/>
        <p:txBody>
          <a:bodyPr/>
          <a:lstStyle/>
          <a:p>
            <a:r>
              <a:rPr lang="en-US" dirty="0"/>
              <a:t>Be nice: help your viewer understand</a:t>
            </a:r>
          </a:p>
        </p:txBody>
      </p:sp>
      <p:pic>
        <p:nvPicPr>
          <p:cNvPr id="8" name="Picture 7">
            <a:extLst>
              <a:ext uri="{FF2B5EF4-FFF2-40B4-BE49-F238E27FC236}">
                <a16:creationId xmlns:a16="http://schemas.microsoft.com/office/drawing/2014/main" id="{926AA80B-6EB1-4DAC-8145-6F85AFC43F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6815" y="2336129"/>
            <a:ext cx="4758370" cy="2732039"/>
          </a:xfrm>
          <a:prstGeom prst="rect">
            <a:avLst/>
          </a:prstGeom>
        </p:spPr>
      </p:pic>
      <p:sp>
        <p:nvSpPr>
          <p:cNvPr id="5" name="TextBox 4">
            <a:extLst>
              <a:ext uri="{FF2B5EF4-FFF2-40B4-BE49-F238E27FC236}">
                <a16:creationId xmlns:a16="http://schemas.microsoft.com/office/drawing/2014/main" id="{A0EF99BB-26A9-4A4B-A623-75834B9BCACC}"/>
              </a:ext>
            </a:extLst>
          </p:cNvPr>
          <p:cNvSpPr txBox="1"/>
          <p:nvPr/>
        </p:nvSpPr>
        <p:spPr>
          <a:xfrm>
            <a:off x="394794" y="134292"/>
            <a:ext cx="1632178" cy="461665"/>
          </a:xfrm>
          <a:prstGeom prst="rect">
            <a:avLst/>
          </a:prstGeom>
          <a:noFill/>
        </p:spPr>
        <p:txBody>
          <a:bodyPr wrap="none" rtlCol="0">
            <a:spAutoFit/>
          </a:bodyPr>
          <a:lstStyle/>
          <a:p>
            <a:r>
              <a:rPr lang="en-US" sz="2400" dirty="0">
                <a:latin typeface="Futura Book" panose="020B0500000000000000" pitchFamily="34" charset="0"/>
              </a:rPr>
              <a:t>EMPHASIS</a:t>
            </a:r>
          </a:p>
        </p:txBody>
      </p:sp>
      <p:sp>
        <p:nvSpPr>
          <p:cNvPr id="6" name="Rectangle 5">
            <a:extLst>
              <a:ext uri="{FF2B5EF4-FFF2-40B4-BE49-F238E27FC236}">
                <a16:creationId xmlns:a16="http://schemas.microsoft.com/office/drawing/2014/main" id="{2E58BB2F-FA09-4DF8-93CE-F44AFF753587}"/>
              </a:ext>
            </a:extLst>
          </p:cNvPr>
          <p:cNvSpPr/>
          <p:nvPr/>
        </p:nvSpPr>
        <p:spPr>
          <a:xfrm>
            <a:off x="1907006" y="5969655"/>
            <a:ext cx="9618244" cy="523220"/>
          </a:xfrm>
          <a:prstGeom prst="rect">
            <a:avLst/>
          </a:prstGeom>
        </p:spPr>
        <p:txBody>
          <a:bodyPr wrap="square">
            <a:spAutoFit/>
          </a:bodyPr>
          <a:lstStyle/>
          <a:p>
            <a:r>
              <a:rPr lang="en-US" sz="2800" dirty="0"/>
              <a:t>Be ethical: don’t highlight trends where there are none</a:t>
            </a:r>
          </a:p>
        </p:txBody>
      </p:sp>
    </p:spTree>
    <p:extLst>
      <p:ext uri="{BB962C8B-B14F-4D97-AF65-F5344CB8AC3E}">
        <p14:creationId xmlns:p14="http://schemas.microsoft.com/office/powerpoint/2010/main" val="3862168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4FD6-6FC2-45E7-8869-0EC904F4B87A}"/>
              </a:ext>
            </a:extLst>
          </p:cNvPr>
          <p:cNvSpPr>
            <a:spLocks noGrp="1"/>
          </p:cNvSpPr>
          <p:nvPr>
            <p:ph type="title"/>
          </p:nvPr>
        </p:nvSpPr>
        <p:spPr>
          <a:xfrm>
            <a:off x="657224" y="365124"/>
            <a:ext cx="11287125" cy="1325563"/>
          </a:xfrm>
        </p:spPr>
        <p:txBody>
          <a:bodyPr/>
          <a:lstStyle/>
          <a:p>
            <a:r>
              <a:rPr lang="en-US" dirty="0"/>
              <a:t>Minimize “chart junk” and maximize content</a:t>
            </a:r>
          </a:p>
        </p:txBody>
      </p:sp>
      <p:pic>
        <p:nvPicPr>
          <p:cNvPr id="8" name="Picture 7">
            <a:extLst>
              <a:ext uri="{FF2B5EF4-FFF2-40B4-BE49-F238E27FC236}">
                <a16:creationId xmlns:a16="http://schemas.microsoft.com/office/drawing/2014/main" id="{926AA80B-6EB1-4DAC-8145-6F85AFC43F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6815" y="2429974"/>
            <a:ext cx="4758370" cy="2544348"/>
          </a:xfrm>
          <a:prstGeom prst="rect">
            <a:avLst/>
          </a:prstGeom>
        </p:spPr>
      </p:pic>
      <p:sp>
        <p:nvSpPr>
          <p:cNvPr id="4" name="TextBox 3">
            <a:extLst>
              <a:ext uri="{FF2B5EF4-FFF2-40B4-BE49-F238E27FC236}">
                <a16:creationId xmlns:a16="http://schemas.microsoft.com/office/drawing/2014/main" id="{E13922E7-193D-4FC5-B6A1-7C9E4D037007}"/>
              </a:ext>
            </a:extLst>
          </p:cNvPr>
          <p:cNvSpPr txBox="1"/>
          <p:nvPr/>
        </p:nvSpPr>
        <p:spPr>
          <a:xfrm>
            <a:off x="394794" y="134292"/>
            <a:ext cx="2250937" cy="461665"/>
          </a:xfrm>
          <a:prstGeom prst="rect">
            <a:avLst/>
          </a:prstGeom>
          <a:noFill/>
        </p:spPr>
        <p:txBody>
          <a:bodyPr wrap="none" rtlCol="0">
            <a:spAutoFit/>
          </a:bodyPr>
          <a:lstStyle/>
          <a:p>
            <a:r>
              <a:rPr lang="en-US" sz="2400" dirty="0">
                <a:latin typeface="Futura Book" panose="020B0500000000000000" pitchFamily="34" charset="0"/>
              </a:rPr>
              <a:t>INK:CONTENT</a:t>
            </a:r>
          </a:p>
        </p:txBody>
      </p:sp>
      <p:sp>
        <p:nvSpPr>
          <p:cNvPr id="6" name="Rectangle 5">
            <a:extLst>
              <a:ext uri="{FF2B5EF4-FFF2-40B4-BE49-F238E27FC236}">
                <a16:creationId xmlns:a16="http://schemas.microsoft.com/office/drawing/2014/main" id="{10F9DCC5-B6D9-4445-B0CB-6F4EBC030A5D}"/>
              </a:ext>
            </a:extLst>
          </p:cNvPr>
          <p:cNvSpPr/>
          <p:nvPr/>
        </p:nvSpPr>
        <p:spPr>
          <a:xfrm>
            <a:off x="1907006" y="5969655"/>
            <a:ext cx="9618244" cy="523220"/>
          </a:xfrm>
          <a:prstGeom prst="rect">
            <a:avLst/>
          </a:prstGeom>
        </p:spPr>
        <p:txBody>
          <a:bodyPr wrap="square">
            <a:spAutoFit/>
          </a:bodyPr>
          <a:lstStyle/>
          <a:p>
            <a:r>
              <a:rPr lang="en-US" sz="2800" dirty="0"/>
              <a:t>Ruthlessly eliminate anything that does not serve you</a:t>
            </a:r>
          </a:p>
        </p:txBody>
      </p:sp>
    </p:spTree>
    <p:extLst>
      <p:ext uri="{BB962C8B-B14F-4D97-AF65-F5344CB8AC3E}">
        <p14:creationId xmlns:p14="http://schemas.microsoft.com/office/powerpoint/2010/main" val="2185902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F4FD6-6FC2-45E7-8869-0EC904F4B87A}"/>
              </a:ext>
            </a:extLst>
          </p:cNvPr>
          <p:cNvSpPr>
            <a:spLocks noGrp="1"/>
          </p:cNvSpPr>
          <p:nvPr>
            <p:ph type="title"/>
          </p:nvPr>
        </p:nvSpPr>
        <p:spPr/>
        <p:txBody>
          <a:bodyPr/>
          <a:lstStyle/>
          <a:p>
            <a:r>
              <a:rPr lang="en-US" dirty="0"/>
              <a:t>Increasing accessibility, always evolving</a:t>
            </a:r>
          </a:p>
        </p:txBody>
      </p:sp>
      <p:pic>
        <p:nvPicPr>
          <p:cNvPr id="8" name="Picture 7">
            <a:extLst>
              <a:ext uri="{FF2B5EF4-FFF2-40B4-BE49-F238E27FC236}">
                <a16:creationId xmlns:a16="http://schemas.microsoft.com/office/drawing/2014/main" id="{926AA80B-6EB1-4DAC-8145-6F85AFC43F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7516" y="2140085"/>
            <a:ext cx="4836968" cy="3124126"/>
          </a:xfrm>
          <a:prstGeom prst="rect">
            <a:avLst/>
          </a:prstGeom>
        </p:spPr>
      </p:pic>
      <p:sp>
        <p:nvSpPr>
          <p:cNvPr id="4" name="TextBox 3">
            <a:extLst>
              <a:ext uri="{FF2B5EF4-FFF2-40B4-BE49-F238E27FC236}">
                <a16:creationId xmlns:a16="http://schemas.microsoft.com/office/drawing/2014/main" id="{AC724B7D-2DDE-4F78-AAEF-65FA85FE58B5}"/>
              </a:ext>
            </a:extLst>
          </p:cNvPr>
          <p:cNvSpPr txBox="1"/>
          <p:nvPr/>
        </p:nvSpPr>
        <p:spPr>
          <a:xfrm>
            <a:off x="394794" y="134292"/>
            <a:ext cx="2188420" cy="461665"/>
          </a:xfrm>
          <a:prstGeom prst="rect">
            <a:avLst/>
          </a:prstGeom>
          <a:noFill/>
        </p:spPr>
        <p:txBody>
          <a:bodyPr wrap="none" rtlCol="0">
            <a:spAutoFit/>
          </a:bodyPr>
          <a:lstStyle/>
          <a:p>
            <a:r>
              <a:rPr lang="en-US" sz="2400" dirty="0">
                <a:latin typeface="Futura Book" panose="020B0500000000000000" pitchFamily="34" charset="0"/>
              </a:rPr>
              <a:t>ACCESSIBILITY</a:t>
            </a:r>
          </a:p>
        </p:txBody>
      </p:sp>
      <p:sp>
        <p:nvSpPr>
          <p:cNvPr id="6" name="Rectangle 5">
            <a:extLst>
              <a:ext uri="{FF2B5EF4-FFF2-40B4-BE49-F238E27FC236}">
                <a16:creationId xmlns:a16="http://schemas.microsoft.com/office/drawing/2014/main" id="{9F5C01C0-FACC-45DA-8B51-A7D3E90CD0EC}"/>
              </a:ext>
            </a:extLst>
          </p:cNvPr>
          <p:cNvSpPr/>
          <p:nvPr/>
        </p:nvSpPr>
        <p:spPr>
          <a:xfrm>
            <a:off x="1907006" y="5969655"/>
            <a:ext cx="9618244" cy="523220"/>
          </a:xfrm>
          <a:prstGeom prst="rect">
            <a:avLst/>
          </a:prstGeom>
        </p:spPr>
        <p:txBody>
          <a:bodyPr wrap="square">
            <a:spAutoFit/>
          </a:bodyPr>
          <a:lstStyle/>
          <a:p>
            <a:r>
              <a:rPr lang="en-US" sz="2800" dirty="0"/>
              <a:t>Examples include alt text, color choices, readability…</a:t>
            </a:r>
          </a:p>
        </p:txBody>
      </p:sp>
    </p:spTree>
    <p:extLst>
      <p:ext uri="{BB962C8B-B14F-4D97-AF65-F5344CB8AC3E}">
        <p14:creationId xmlns:p14="http://schemas.microsoft.com/office/powerpoint/2010/main" val="3530606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06294-B0C9-4E6B-AD79-768057BFAED7}"/>
              </a:ext>
            </a:extLst>
          </p:cNvPr>
          <p:cNvSpPr>
            <a:spLocks noGrp="1"/>
          </p:cNvSpPr>
          <p:nvPr>
            <p:ph type="title"/>
          </p:nvPr>
        </p:nvSpPr>
        <p:spPr/>
        <p:txBody>
          <a:bodyPr/>
          <a:lstStyle/>
          <a:p>
            <a:r>
              <a:rPr lang="en-US" dirty="0"/>
              <a:t>All tools to implement this is on your link sheet </a:t>
            </a:r>
          </a:p>
        </p:txBody>
      </p:sp>
      <p:pic>
        <p:nvPicPr>
          <p:cNvPr id="5" name="Picture 4">
            <a:extLst>
              <a:ext uri="{FF2B5EF4-FFF2-40B4-BE49-F238E27FC236}">
                <a16:creationId xmlns:a16="http://schemas.microsoft.com/office/drawing/2014/main" id="{8DB458BF-6C0F-4B59-B4EB-917B163DA2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 y="380736"/>
            <a:ext cx="12191533" cy="6096528"/>
          </a:xfrm>
          <a:prstGeom prst="rect">
            <a:avLst/>
          </a:prstGeom>
        </p:spPr>
      </p:pic>
    </p:spTree>
    <p:extLst>
      <p:ext uri="{BB962C8B-B14F-4D97-AF65-F5344CB8AC3E}">
        <p14:creationId xmlns:p14="http://schemas.microsoft.com/office/powerpoint/2010/main" val="1539195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6C585C6-DF9A-44BD-B0C4-38381F672F3A}"/>
              </a:ext>
            </a:extLst>
          </p:cNvPr>
          <p:cNvSpPr txBox="1">
            <a:spLocks/>
          </p:cNvSpPr>
          <p:nvPr/>
        </p:nvSpPr>
        <p:spPr>
          <a:xfrm>
            <a:off x="1674564" y="412750"/>
            <a:ext cx="871434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venir Book" panose="020B0503020203020204" pitchFamily="34" charset="-78"/>
                <a:cs typeface="Avenir Book" panose="020B0503020203020204" pitchFamily="34" charset="-78"/>
              </a:rPr>
              <a:t>Schedule for Today</a:t>
            </a:r>
          </a:p>
        </p:txBody>
      </p:sp>
      <p:sp>
        <p:nvSpPr>
          <p:cNvPr id="4" name="TextBox 3"/>
          <p:cNvSpPr txBox="1"/>
          <p:nvPr/>
        </p:nvSpPr>
        <p:spPr>
          <a:xfrm>
            <a:off x="771181" y="2170323"/>
            <a:ext cx="10311788" cy="3139321"/>
          </a:xfrm>
          <a:prstGeom prst="rect">
            <a:avLst/>
          </a:prstGeom>
          <a:noFill/>
        </p:spPr>
        <p:txBody>
          <a:bodyPr wrap="square" rtlCol="0">
            <a:spAutoFit/>
          </a:bodyPr>
          <a:lstStyle/>
          <a:p>
            <a:pPr lvl="0" fontAlgn="base"/>
            <a:r>
              <a:rPr lang="en-US" strike="sngStrike" dirty="0">
                <a:solidFill>
                  <a:schemeClr val="bg1">
                    <a:lumMod val="65000"/>
                  </a:schemeClr>
                </a:solidFill>
                <a:latin typeface="Avenir Book" panose="020B0503020203020204" pitchFamily="34" charset="-78"/>
                <a:cs typeface="Avenir Book" panose="020B0503020203020204" pitchFamily="34" charset="-78"/>
              </a:rPr>
              <a:t>09:55 – 10:10 - Intro of presenters &amp; purpose of workshop </a:t>
            </a:r>
          </a:p>
          <a:p>
            <a:pPr lvl="0" fontAlgn="base"/>
            <a:r>
              <a:rPr lang="en-US" strike="sngStrike" dirty="0">
                <a:solidFill>
                  <a:schemeClr val="bg1">
                    <a:lumMod val="65000"/>
                  </a:schemeClr>
                </a:solidFill>
                <a:latin typeface="Avenir Book" panose="020B0503020203020204" pitchFamily="34" charset="-78"/>
                <a:cs typeface="Avenir Book" panose="020B0503020203020204" pitchFamily="34" charset="-78"/>
              </a:rPr>
              <a:t>10:10 – 10:28 - Figure Activity, Spectrum of Figures shown </a:t>
            </a:r>
          </a:p>
          <a:p>
            <a:pPr lvl="0" fontAlgn="base"/>
            <a:r>
              <a:rPr lang="en-US" strike="sngStrike" dirty="0">
                <a:solidFill>
                  <a:schemeClr val="bg1">
                    <a:lumMod val="65000"/>
                  </a:schemeClr>
                </a:solidFill>
                <a:latin typeface="Avenir Book" panose="020B0503020203020204" pitchFamily="34" charset="-78"/>
                <a:cs typeface="Avenir Book" panose="020B0503020203020204" pitchFamily="34" charset="-78"/>
              </a:rPr>
              <a:t>10:28 – 10:30 - Q&amp;A Break </a:t>
            </a:r>
          </a:p>
          <a:p>
            <a:pPr lvl="0" fontAlgn="base"/>
            <a:r>
              <a:rPr lang="en-US" strike="sngStrike" dirty="0">
                <a:solidFill>
                  <a:schemeClr val="bg1">
                    <a:lumMod val="65000"/>
                  </a:schemeClr>
                </a:solidFill>
                <a:latin typeface="Avenir Book" panose="020B0503020203020204" pitchFamily="34" charset="-78"/>
                <a:cs typeface="Avenir Book" panose="020B0503020203020204" pitchFamily="34" charset="-78"/>
              </a:rPr>
              <a:t>10:30 – 10:43 - Rubric introduction </a:t>
            </a:r>
          </a:p>
          <a:p>
            <a:pPr lvl="0" fontAlgn="base"/>
            <a:r>
              <a:rPr lang="en-US" dirty="0">
                <a:latin typeface="Avenir Book" panose="020B0503020203020204" pitchFamily="34" charset="-78"/>
                <a:cs typeface="Avenir Book" panose="020B0503020203020204" pitchFamily="34" charset="-78"/>
              </a:rPr>
              <a:t>10:43 – 10:50 - Q&amp;A Break </a:t>
            </a:r>
          </a:p>
          <a:p>
            <a:pPr lvl="0" fontAlgn="base"/>
            <a:r>
              <a:rPr lang="en-US" dirty="0">
                <a:latin typeface="Avenir Book" panose="020B0503020203020204" pitchFamily="34" charset="-78"/>
                <a:cs typeface="Avenir Book" panose="020B0503020203020204" pitchFamily="34" charset="-78"/>
              </a:rPr>
              <a:t>10:50 – 11:05 - Posters, presentations, publications, give link sheet out</a:t>
            </a:r>
          </a:p>
          <a:p>
            <a:pPr lvl="0" fontAlgn="base"/>
            <a:r>
              <a:rPr lang="en-US" dirty="0">
                <a:latin typeface="Avenir Book" panose="020B0503020203020204" pitchFamily="34" charset="-78"/>
                <a:cs typeface="Avenir Book" panose="020B0503020203020204" pitchFamily="34" charset="-78"/>
              </a:rPr>
              <a:t>11:05 – 11:20 - Q&amp;A break &amp; transition to breakouts</a:t>
            </a:r>
          </a:p>
          <a:p>
            <a:pPr lvl="0" fontAlgn="base"/>
            <a:r>
              <a:rPr lang="en-US" dirty="0">
                <a:latin typeface="Avenir Book" panose="020B0503020203020204" pitchFamily="34" charset="-78"/>
                <a:cs typeface="Avenir Book" panose="020B0503020203020204" pitchFamily="34" charset="-78"/>
              </a:rPr>
              <a:t>11:20 – 11:50 - Breakouts </a:t>
            </a:r>
          </a:p>
          <a:p>
            <a:pPr lvl="0" fontAlgn="base"/>
            <a:r>
              <a:rPr lang="en-US" dirty="0">
                <a:latin typeface="Avenir Book" panose="020B0503020203020204" pitchFamily="34" charset="-78"/>
                <a:cs typeface="Avenir Book" panose="020B0503020203020204" pitchFamily="34" charset="-78"/>
              </a:rPr>
              <a:t>11:50 – 11:55 - Recap, GitHub discussion</a:t>
            </a:r>
          </a:p>
          <a:p>
            <a:pPr lvl="0" fontAlgn="base"/>
            <a:r>
              <a:rPr lang="en-US" dirty="0">
                <a:latin typeface="Avenir Book" panose="020B0503020203020204" pitchFamily="34" charset="-78"/>
                <a:cs typeface="Avenir Book" panose="020B0503020203020204" pitchFamily="34" charset="-78"/>
              </a:rPr>
              <a:t>11:55 – 12:00 - End </a:t>
            </a:r>
          </a:p>
          <a:p>
            <a:endParaRPr lang="en-US" dirty="0">
              <a:latin typeface="Avenir Book" panose="020B0503020203020204" pitchFamily="34" charset="-78"/>
              <a:cs typeface="Avenir Book" panose="020B0503020203020204" pitchFamily="34" charset="-78"/>
            </a:endParaRPr>
          </a:p>
        </p:txBody>
      </p:sp>
    </p:spTree>
    <p:extLst>
      <p:ext uri="{BB962C8B-B14F-4D97-AF65-F5344CB8AC3E}">
        <p14:creationId xmlns:p14="http://schemas.microsoft.com/office/powerpoint/2010/main" val="617665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232" y="0"/>
            <a:ext cx="9855536" cy="6858000"/>
          </a:xfrm>
          <a:prstGeom prst="rect">
            <a:avLst/>
          </a:prstGeom>
        </p:spPr>
      </p:pic>
      <p:sp>
        <p:nvSpPr>
          <p:cNvPr id="3" name="Title 1">
            <a:extLst>
              <a:ext uri="{FF2B5EF4-FFF2-40B4-BE49-F238E27FC236}">
                <a16:creationId xmlns:a16="http://schemas.microsoft.com/office/drawing/2014/main" id="{1E93C55F-5E2C-4327-82C5-8DBD6720DF8A}"/>
              </a:ext>
            </a:extLst>
          </p:cNvPr>
          <p:cNvSpPr txBox="1">
            <a:spLocks/>
          </p:cNvSpPr>
          <p:nvPr/>
        </p:nvSpPr>
        <p:spPr>
          <a:xfrm>
            <a:off x="148442" y="365125"/>
            <a:ext cx="1191095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venir Book" panose="020B0503020203020204" pitchFamily="34" charset="-78"/>
                <a:cs typeface="Avenir Book" panose="020B0503020203020204" pitchFamily="34" charset="-78"/>
              </a:rPr>
              <a:t>Questions?</a:t>
            </a:r>
          </a:p>
        </p:txBody>
      </p:sp>
      <p:sp>
        <p:nvSpPr>
          <p:cNvPr id="4" name="TextBox 3">
            <a:extLst>
              <a:ext uri="{FF2B5EF4-FFF2-40B4-BE49-F238E27FC236}">
                <a16:creationId xmlns:a16="http://schemas.microsoft.com/office/drawing/2014/main" id="{09ABBC74-2692-43B6-99EA-7E163B448F93}"/>
              </a:ext>
            </a:extLst>
          </p:cNvPr>
          <p:cNvSpPr txBox="1"/>
          <p:nvPr/>
        </p:nvSpPr>
        <p:spPr>
          <a:xfrm>
            <a:off x="7017745" y="6290631"/>
            <a:ext cx="5025813" cy="369332"/>
          </a:xfrm>
          <a:prstGeom prst="rect">
            <a:avLst/>
          </a:prstGeom>
          <a:noFill/>
        </p:spPr>
        <p:txBody>
          <a:bodyPr wrap="square" rtlCol="0">
            <a:spAutoFit/>
          </a:bodyPr>
          <a:lstStyle/>
          <a:p>
            <a:r>
              <a:rPr lang="en-US" dirty="0"/>
              <a:t>Illustration from Undraw.co</a:t>
            </a:r>
          </a:p>
        </p:txBody>
      </p:sp>
    </p:spTree>
    <p:extLst>
      <p:ext uri="{BB962C8B-B14F-4D97-AF65-F5344CB8AC3E}">
        <p14:creationId xmlns:p14="http://schemas.microsoft.com/office/powerpoint/2010/main" val="32542483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997872" y="1523420"/>
            <a:ext cx="13334838" cy="4967797"/>
            <a:chOff x="39833" y="302620"/>
            <a:chExt cx="10922731" cy="4069184"/>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73272" y="822658"/>
              <a:ext cx="3389292" cy="2867267"/>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33" y="506817"/>
              <a:ext cx="5324156" cy="376447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1796" y="302620"/>
              <a:ext cx="5755106" cy="4069184"/>
            </a:xfrm>
            <a:prstGeom prst="rect">
              <a:avLst/>
            </a:prstGeom>
          </p:spPr>
        </p:pic>
      </p:grpSp>
      <p:sp>
        <p:nvSpPr>
          <p:cNvPr id="6" name="Title 1">
            <a:extLst>
              <a:ext uri="{FF2B5EF4-FFF2-40B4-BE49-F238E27FC236}">
                <a16:creationId xmlns:a16="http://schemas.microsoft.com/office/drawing/2014/main" id="{1E93C55F-5E2C-4327-82C5-8DBD6720DF8A}"/>
              </a:ext>
            </a:extLst>
          </p:cNvPr>
          <p:cNvSpPr txBox="1">
            <a:spLocks/>
          </p:cNvSpPr>
          <p:nvPr/>
        </p:nvSpPr>
        <p:spPr>
          <a:xfrm>
            <a:off x="148442" y="365125"/>
            <a:ext cx="1191095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venir Book" panose="020B0503020203020204" pitchFamily="34" charset="-78"/>
                <a:cs typeface="Avenir Book" panose="020B0503020203020204" pitchFamily="34" charset="-78"/>
              </a:rPr>
              <a:t>One size does not fit all: </a:t>
            </a:r>
          </a:p>
          <a:p>
            <a:pPr algn="ctr"/>
            <a:r>
              <a:rPr lang="en-US" dirty="0">
                <a:latin typeface="Avenir Book" panose="020B0503020203020204" pitchFamily="34" charset="-78"/>
                <a:cs typeface="Avenir Book" panose="020B0503020203020204" pitchFamily="34" charset="-78"/>
              </a:rPr>
              <a:t>Posters vs. Presentations vs. Publications</a:t>
            </a:r>
          </a:p>
        </p:txBody>
      </p:sp>
    </p:spTree>
    <p:extLst>
      <p:ext uri="{BB962C8B-B14F-4D97-AF65-F5344CB8AC3E}">
        <p14:creationId xmlns:p14="http://schemas.microsoft.com/office/powerpoint/2010/main" val="32346688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995" y="1306286"/>
            <a:ext cx="8508128" cy="5654037"/>
          </a:xfrm>
          <a:prstGeom prst="rect">
            <a:avLst/>
          </a:prstGeom>
        </p:spPr>
      </p:pic>
      <p:sp>
        <p:nvSpPr>
          <p:cNvPr id="2" name="Title 1"/>
          <p:cNvSpPr>
            <a:spLocks noGrp="1"/>
          </p:cNvSpPr>
          <p:nvPr>
            <p:ph type="title"/>
          </p:nvPr>
        </p:nvSpPr>
        <p:spPr>
          <a:xfrm>
            <a:off x="737259" y="252309"/>
            <a:ext cx="10515600" cy="1325563"/>
          </a:xfrm>
        </p:spPr>
        <p:txBody>
          <a:bodyPr>
            <a:normAutofit fontScale="90000"/>
          </a:bodyPr>
          <a:lstStyle/>
          <a:p>
            <a:pPr algn="ctr"/>
            <a:r>
              <a:rPr lang="en-US" dirty="0">
                <a:latin typeface="Avenir Book" panose="020B0503020203020204" pitchFamily="34" charset="-78"/>
                <a:cs typeface="Avenir Book" panose="020B0503020203020204" pitchFamily="34" charset="-78"/>
              </a:rPr>
              <a:t>This workshop/GitHub is NOT: Designing a poster, presentation, publication…</a:t>
            </a:r>
          </a:p>
        </p:txBody>
      </p:sp>
      <p:sp>
        <p:nvSpPr>
          <p:cNvPr id="5" name="TextBox 4">
            <a:extLst>
              <a:ext uri="{FF2B5EF4-FFF2-40B4-BE49-F238E27FC236}">
                <a16:creationId xmlns:a16="http://schemas.microsoft.com/office/drawing/2014/main" id="{032B0461-6AB2-4618-81DA-B4A9DF52B090}"/>
              </a:ext>
            </a:extLst>
          </p:cNvPr>
          <p:cNvSpPr txBox="1"/>
          <p:nvPr/>
        </p:nvSpPr>
        <p:spPr>
          <a:xfrm>
            <a:off x="7166187" y="6421025"/>
            <a:ext cx="5025813" cy="369332"/>
          </a:xfrm>
          <a:prstGeom prst="rect">
            <a:avLst/>
          </a:prstGeom>
          <a:noFill/>
        </p:spPr>
        <p:txBody>
          <a:bodyPr wrap="square" rtlCol="0">
            <a:spAutoFit/>
          </a:bodyPr>
          <a:lstStyle/>
          <a:p>
            <a:r>
              <a:rPr lang="en-US" dirty="0"/>
              <a:t>Illustration from Undraw.co</a:t>
            </a:r>
          </a:p>
        </p:txBody>
      </p:sp>
    </p:spTree>
    <p:extLst>
      <p:ext uri="{BB962C8B-B14F-4D97-AF65-F5344CB8AC3E}">
        <p14:creationId xmlns:p14="http://schemas.microsoft.com/office/powerpoint/2010/main" val="2546085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C55F-5E2C-4327-82C5-8DBD6720DF8A}"/>
              </a:ext>
            </a:extLst>
          </p:cNvPr>
          <p:cNvSpPr txBox="1">
            <a:spLocks/>
          </p:cNvSpPr>
          <p:nvPr/>
        </p:nvSpPr>
        <p:spPr>
          <a:xfrm>
            <a:off x="148442" y="365125"/>
            <a:ext cx="1191095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latin typeface="Avenir Book" panose="020B0503020203020204" pitchFamily="34" charset="-78"/>
              <a:cs typeface="Avenir Book" panose="020B0503020203020204" pitchFamily="34" charset="-78"/>
            </a:endParaRPr>
          </a:p>
        </p:txBody>
      </p:sp>
      <p:sp>
        <p:nvSpPr>
          <p:cNvPr id="3" name="Title 1">
            <a:extLst>
              <a:ext uri="{FF2B5EF4-FFF2-40B4-BE49-F238E27FC236}">
                <a16:creationId xmlns:a16="http://schemas.microsoft.com/office/drawing/2014/main" id="{1E93C55F-5E2C-4327-82C5-8DBD6720DF8A}"/>
              </a:ext>
            </a:extLst>
          </p:cNvPr>
          <p:cNvSpPr txBox="1">
            <a:spLocks/>
          </p:cNvSpPr>
          <p:nvPr/>
        </p:nvSpPr>
        <p:spPr>
          <a:xfrm>
            <a:off x="0" y="115743"/>
            <a:ext cx="121920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venir Book" panose="020B0503020203020204" pitchFamily="34" charset="-78"/>
                <a:cs typeface="Avenir Book" panose="020B0503020203020204" pitchFamily="34" charset="-78"/>
              </a:rPr>
              <a:t>A well designed poster paints a scientific story with or without you</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2272" y="1425796"/>
            <a:ext cx="4874820" cy="480011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34" y="1441306"/>
            <a:ext cx="6683830" cy="4784600"/>
          </a:xfrm>
          <a:prstGeom prst="rect">
            <a:avLst/>
          </a:prstGeom>
        </p:spPr>
      </p:pic>
      <p:sp>
        <p:nvSpPr>
          <p:cNvPr id="4" name="TextBox 3">
            <a:extLst>
              <a:ext uri="{FF2B5EF4-FFF2-40B4-BE49-F238E27FC236}">
                <a16:creationId xmlns:a16="http://schemas.microsoft.com/office/drawing/2014/main" id="{A3AD6873-033B-48CD-8F67-0D230C2F64F2}"/>
              </a:ext>
            </a:extLst>
          </p:cNvPr>
          <p:cNvSpPr txBox="1"/>
          <p:nvPr/>
        </p:nvSpPr>
        <p:spPr>
          <a:xfrm>
            <a:off x="6918307" y="6311120"/>
            <a:ext cx="4964935" cy="461665"/>
          </a:xfrm>
          <a:prstGeom prst="rect">
            <a:avLst/>
          </a:prstGeom>
          <a:noFill/>
        </p:spPr>
        <p:txBody>
          <a:bodyPr wrap="square" rtlCol="0">
            <a:spAutoFit/>
          </a:bodyPr>
          <a:lstStyle/>
          <a:p>
            <a:r>
              <a:rPr lang="en-US" sz="1200" dirty="0">
                <a:effectLst/>
                <a:latin typeface="Avenir Book" panose="020B0503020203020204" pitchFamily="34" charset="-78"/>
                <a:ea typeface="Arial" panose="020B0604020202020204" pitchFamily="34" charset="0"/>
              </a:rPr>
              <a:t>Christensen, B., Daley, M., Energy Regulation in Response to Substrate Energy Loss, American Society of Biomechanics, 2023</a:t>
            </a:r>
            <a:endParaRPr lang="en-US" sz="1200" dirty="0"/>
          </a:p>
        </p:txBody>
      </p:sp>
      <p:sp>
        <p:nvSpPr>
          <p:cNvPr id="6" name="TextBox 5">
            <a:extLst>
              <a:ext uri="{FF2B5EF4-FFF2-40B4-BE49-F238E27FC236}">
                <a16:creationId xmlns:a16="http://schemas.microsoft.com/office/drawing/2014/main" id="{2ACA8A84-C6C4-4E07-BD66-9D5B3D9A132B}"/>
              </a:ext>
            </a:extLst>
          </p:cNvPr>
          <p:cNvSpPr txBox="1"/>
          <p:nvPr/>
        </p:nvSpPr>
        <p:spPr>
          <a:xfrm>
            <a:off x="403713" y="6280592"/>
            <a:ext cx="5761822" cy="461665"/>
          </a:xfrm>
          <a:prstGeom prst="rect">
            <a:avLst/>
          </a:prstGeom>
          <a:noFill/>
        </p:spPr>
        <p:txBody>
          <a:bodyPr wrap="square" rtlCol="0">
            <a:spAutoFit/>
          </a:bodyPr>
          <a:lstStyle/>
          <a:p>
            <a:r>
              <a:rPr lang="en-US" sz="1200" dirty="0">
                <a:effectLst/>
                <a:latin typeface="Avenir Book" panose="020B0503020203020204" pitchFamily="34" charset="-78"/>
                <a:ea typeface="Arial" panose="020B0604020202020204" pitchFamily="34" charset="0"/>
              </a:rPr>
              <a:t>Schulz, A.K. Early Outcomes from an Interdisciplinary VIP Course, Georgia Tech Teachers Appreciation Day 2021</a:t>
            </a:r>
            <a:endParaRPr lang="en-US" sz="1200" dirty="0"/>
          </a:p>
        </p:txBody>
      </p:sp>
    </p:spTree>
    <p:extLst>
      <p:ext uri="{BB962C8B-B14F-4D97-AF65-F5344CB8AC3E}">
        <p14:creationId xmlns:p14="http://schemas.microsoft.com/office/powerpoint/2010/main" val="2451166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FE34B9-3DA4-44DC-A5ED-B936D4A11B50}"/>
              </a:ext>
            </a:extLst>
          </p:cNvPr>
          <p:cNvSpPr/>
          <p:nvPr/>
        </p:nvSpPr>
        <p:spPr>
          <a:xfrm>
            <a:off x="3040383" y="2291626"/>
            <a:ext cx="1905000" cy="19107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0DAC1F-7ADB-4EEF-8FA4-525CB05FD882}"/>
              </a:ext>
            </a:extLst>
          </p:cNvPr>
          <p:cNvSpPr/>
          <p:nvPr/>
        </p:nvSpPr>
        <p:spPr>
          <a:xfrm>
            <a:off x="7246617" y="2291626"/>
            <a:ext cx="1905000" cy="19107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E6C585C6-DF9A-44BD-B0C4-38381F672F3A}"/>
              </a:ext>
            </a:extLst>
          </p:cNvPr>
          <p:cNvSpPr>
            <a:spLocks noGrp="1"/>
          </p:cNvSpPr>
          <p:nvPr>
            <p:ph type="title"/>
          </p:nvPr>
        </p:nvSpPr>
        <p:spPr>
          <a:xfrm>
            <a:off x="4364830" y="412750"/>
            <a:ext cx="3462339" cy="1325563"/>
          </a:xfrm>
        </p:spPr>
        <p:txBody>
          <a:bodyPr/>
          <a:lstStyle/>
          <a:p>
            <a:r>
              <a:rPr lang="en-US" dirty="0"/>
              <a:t>Who are we? </a:t>
            </a:r>
          </a:p>
        </p:txBody>
      </p:sp>
      <p:sp>
        <p:nvSpPr>
          <p:cNvPr id="8" name="TextBox 7">
            <a:extLst>
              <a:ext uri="{FF2B5EF4-FFF2-40B4-BE49-F238E27FC236}">
                <a16:creationId xmlns:a16="http://schemas.microsoft.com/office/drawing/2014/main" id="{21BAAF1C-8247-4E99-8B84-1D08C430F5DB}"/>
              </a:ext>
            </a:extLst>
          </p:cNvPr>
          <p:cNvSpPr txBox="1"/>
          <p:nvPr/>
        </p:nvSpPr>
        <p:spPr>
          <a:xfrm flipH="1">
            <a:off x="2562224" y="4774138"/>
            <a:ext cx="3297557" cy="461665"/>
          </a:xfrm>
          <a:prstGeom prst="rect">
            <a:avLst/>
          </a:prstGeom>
          <a:noFill/>
        </p:spPr>
        <p:txBody>
          <a:bodyPr wrap="square" rtlCol="0">
            <a:spAutoFit/>
          </a:bodyPr>
          <a:lstStyle/>
          <a:p>
            <a:r>
              <a:rPr lang="en-US" sz="2400" dirty="0">
                <a:solidFill>
                  <a:srgbClr val="FF0000"/>
                </a:solidFill>
              </a:rPr>
              <a:t>Your Name Here</a:t>
            </a:r>
          </a:p>
        </p:txBody>
      </p:sp>
      <p:sp>
        <p:nvSpPr>
          <p:cNvPr id="10" name="TextBox 9">
            <a:extLst>
              <a:ext uri="{FF2B5EF4-FFF2-40B4-BE49-F238E27FC236}">
                <a16:creationId xmlns:a16="http://schemas.microsoft.com/office/drawing/2014/main" id="{E5AED022-7039-44CC-B2EE-51CE2356083A}"/>
              </a:ext>
            </a:extLst>
          </p:cNvPr>
          <p:cNvSpPr txBox="1"/>
          <p:nvPr/>
        </p:nvSpPr>
        <p:spPr>
          <a:xfrm flipH="1">
            <a:off x="7246615" y="4774138"/>
            <a:ext cx="3640459" cy="461665"/>
          </a:xfrm>
          <a:prstGeom prst="rect">
            <a:avLst/>
          </a:prstGeom>
          <a:noFill/>
        </p:spPr>
        <p:txBody>
          <a:bodyPr wrap="square" rtlCol="0">
            <a:spAutoFit/>
          </a:bodyPr>
          <a:lstStyle/>
          <a:p>
            <a:r>
              <a:rPr lang="en-US" sz="2400" dirty="0">
                <a:solidFill>
                  <a:srgbClr val="FF0000"/>
                </a:solidFill>
              </a:rPr>
              <a:t>Your Name Here</a:t>
            </a:r>
          </a:p>
        </p:txBody>
      </p:sp>
      <p:sp>
        <p:nvSpPr>
          <p:cNvPr id="11" name="TextBox 10">
            <a:extLst>
              <a:ext uri="{FF2B5EF4-FFF2-40B4-BE49-F238E27FC236}">
                <a16:creationId xmlns:a16="http://schemas.microsoft.com/office/drawing/2014/main" id="{425F65C8-D7E1-455C-9112-C0CCD14B9745}"/>
              </a:ext>
            </a:extLst>
          </p:cNvPr>
          <p:cNvSpPr txBox="1"/>
          <p:nvPr/>
        </p:nvSpPr>
        <p:spPr>
          <a:xfrm flipH="1">
            <a:off x="2562224" y="4566374"/>
            <a:ext cx="3792858" cy="261610"/>
          </a:xfrm>
          <a:prstGeom prst="rect">
            <a:avLst/>
          </a:prstGeom>
          <a:noFill/>
        </p:spPr>
        <p:txBody>
          <a:bodyPr wrap="square" rtlCol="0">
            <a:spAutoFit/>
          </a:bodyPr>
          <a:lstStyle/>
          <a:p>
            <a:r>
              <a:rPr lang="en-US" sz="1100" dirty="0">
                <a:solidFill>
                  <a:srgbClr val="FF0000"/>
                </a:solidFill>
                <a:latin typeface="Futura Book" panose="020B0500000000000000" pitchFamily="34" charset="0"/>
              </a:rPr>
              <a:t>UNIVERSITY HERE</a:t>
            </a:r>
          </a:p>
        </p:txBody>
      </p:sp>
      <p:sp>
        <p:nvSpPr>
          <p:cNvPr id="12" name="TextBox 11">
            <a:extLst>
              <a:ext uri="{FF2B5EF4-FFF2-40B4-BE49-F238E27FC236}">
                <a16:creationId xmlns:a16="http://schemas.microsoft.com/office/drawing/2014/main" id="{BDB2099B-23F4-4B44-9CD4-6A741773BF7C}"/>
              </a:ext>
            </a:extLst>
          </p:cNvPr>
          <p:cNvSpPr txBox="1"/>
          <p:nvPr/>
        </p:nvSpPr>
        <p:spPr>
          <a:xfrm flipH="1">
            <a:off x="7246616" y="4566374"/>
            <a:ext cx="3297557" cy="261610"/>
          </a:xfrm>
          <a:prstGeom prst="rect">
            <a:avLst/>
          </a:prstGeom>
          <a:noFill/>
        </p:spPr>
        <p:txBody>
          <a:bodyPr wrap="square" rtlCol="0">
            <a:spAutoFit/>
          </a:bodyPr>
          <a:lstStyle/>
          <a:p>
            <a:r>
              <a:rPr lang="en-US" sz="1100" dirty="0">
                <a:solidFill>
                  <a:srgbClr val="FF0000"/>
                </a:solidFill>
                <a:latin typeface="Futura Book" panose="020B0500000000000000" pitchFamily="34" charset="0"/>
              </a:rPr>
              <a:t>UNIVERSITY HERE</a:t>
            </a:r>
          </a:p>
        </p:txBody>
      </p:sp>
      <p:sp>
        <p:nvSpPr>
          <p:cNvPr id="15" name="TextBox 14">
            <a:extLst>
              <a:ext uri="{FF2B5EF4-FFF2-40B4-BE49-F238E27FC236}">
                <a16:creationId xmlns:a16="http://schemas.microsoft.com/office/drawing/2014/main" id="{A996105C-41FD-4AF0-BC42-B8DC909DEC24}"/>
              </a:ext>
            </a:extLst>
          </p:cNvPr>
          <p:cNvSpPr txBox="1"/>
          <p:nvPr/>
        </p:nvSpPr>
        <p:spPr>
          <a:xfrm flipH="1">
            <a:off x="2562224" y="5125849"/>
            <a:ext cx="3297557" cy="338554"/>
          </a:xfrm>
          <a:prstGeom prst="rect">
            <a:avLst/>
          </a:prstGeom>
          <a:noFill/>
        </p:spPr>
        <p:txBody>
          <a:bodyPr wrap="square" rtlCol="0">
            <a:spAutoFit/>
          </a:bodyPr>
          <a:lstStyle/>
          <a:p>
            <a:r>
              <a:rPr lang="en-US" sz="1600" dirty="0">
                <a:solidFill>
                  <a:srgbClr val="FF0000"/>
                </a:solidFill>
              </a:rPr>
              <a:t>Title Here</a:t>
            </a:r>
          </a:p>
        </p:txBody>
      </p:sp>
      <p:sp>
        <p:nvSpPr>
          <p:cNvPr id="16" name="TextBox 15">
            <a:extLst>
              <a:ext uri="{FF2B5EF4-FFF2-40B4-BE49-F238E27FC236}">
                <a16:creationId xmlns:a16="http://schemas.microsoft.com/office/drawing/2014/main" id="{6983A4B1-59AA-40F9-940F-11FD91ADA7AF}"/>
              </a:ext>
            </a:extLst>
          </p:cNvPr>
          <p:cNvSpPr txBox="1"/>
          <p:nvPr/>
        </p:nvSpPr>
        <p:spPr>
          <a:xfrm flipH="1">
            <a:off x="7246616" y="5125849"/>
            <a:ext cx="3297557" cy="338554"/>
          </a:xfrm>
          <a:prstGeom prst="rect">
            <a:avLst/>
          </a:prstGeom>
          <a:noFill/>
        </p:spPr>
        <p:txBody>
          <a:bodyPr wrap="square" rtlCol="0">
            <a:spAutoFit/>
          </a:bodyPr>
          <a:lstStyle/>
          <a:p>
            <a:r>
              <a:rPr lang="en-US" sz="1600" dirty="0">
                <a:solidFill>
                  <a:srgbClr val="FF0000"/>
                </a:solidFill>
              </a:rPr>
              <a:t>Title Here</a:t>
            </a:r>
          </a:p>
        </p:txBody>
      </p:sp>
    </p:spTree>
    <p:extLst>
      <p:ext uri="{BB962C8B-B14F-4D97-AF65-F5344CB8AC3E}">
        <p14:creationId xmlns:p14="http://schemas.microsoft.com/office/powerpoint/2010/main" val="3068461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93C55F-5E2C-4327-82C5-8DBD6720DF8A}"/>
              </a:ext>
            </a:extLst>
          </p:cNvPr>
          <p:cNvSpPr txBox="1">
            <a:spLocks/>
          </p:cNvSpPr>
          <p:nvPr/>
        </p:nvSpPr>
        <p:spPr>
          <a:xfrm>
            <a:off x="0" y="115743"/>
            <a:ext cx="121920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venir Book" panose="020B0503020203020204" pitchFamily="34" charset="-78"/>
                <a:cs typeface="Avenir Book" panose="020B0503020203020204" pitchFamily="34" charset="-78"/>
              </a:rPr>
              <a:t>Size matters: when creating posters think aggressively about size</a:t>
            </a:r>
          </a:p>
        </p:txBody>
      </p:sp>
      <p:pic>
        <p:nvPicPr>
          <p:cNvPr id="3" name="Picture 2">
            <a:extLst>
              <a:ext uri="{FF2B5EF4-FFF2-40B4-BE49-F238E27FC236}">
                <a16:creationId xmlns:a16="http://schemas.microsoft.com/office/drawing/2014/main" id="{EA630DC0-A3C1-4EBD-8929-A856B832ED84}"/>
              </a:ext>
            </a:extLst>
          </p:cNvPr>
          <p:cNvPicPr>
            <a:picLocks noChangeAspect="1"/>
          </p:cNvPicPr>
          <p:nvPr/>
        </p:nvPicPr>
        <p:blipFill>
          <a:blip r:embed="rId2"/>
          <a:stretch>
            <a:fillRect/>
          </a:stretch>
        </p:blipFill>
        <p:spPr>
          <a:xfrm>
            <a:off x="1317702" y="1482415"/>
            <a:ext cx="9556596" cy="5375585"/>
          </a:xfrm>
          <a:prstGeom prst="rect">
            <a:avLst/>
          </a:prstGeom>
        </p:spPr>
      </p:pic>
    </p:spTree>
    <p:extLst>
      <p:ext uri="{BB962C8B-B14F-4D97-AF65-F5344CB8AC3E}">
        <p14:creationId xmlns:p14="http://schemas.microsoft.com/office/powerpoint/2010/main" val="880881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E93C55F-5E2C-4327-82C5-8DBD6720DF8A}"/>
              </a:ext>
            </a:extLst>
          </p:cNvPr>
          <p:cNvSpPr txBox="1">
            <a:spLocks/>
          </p:cNvSpPr>
          <p:nvPr/>
        </p:nvSpPr>
        <p:spPr>
          <a:xfrm>
            <a:off x="0" y="115743"/>
            <a:ext cx="121920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venir Book" panose="020B0503020203020204" pitchFamily="34" charset="-78"/>
                <a:cs typeface="Avenir Book" panose="020B0503020203020204" pitchFamily="34" charset="-78"/>
              </a:rPr>
              <a:t>One color scheme: keeping consistent color schemes – logos can be a nice reference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1738" y="1611707"/>
            <a:ext cx="4667836" cy="4596298"/>
          </a:xfrm>
          <a:prstGeom prst="rect">
            <a:avLst/>
          </a:prstGeom>
        </p:spPr>
      </p:pic>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0101" t="14277" r="689" b="43034"/>
          <a:stretch/>
        </p:blipFill>
        <p:spPr>
          <a:xfrm>
            <a:off x="5453349" y="1611707"/>
            <a:ext cx="6474358" cy="4596298"/>
          </a:xfrm>
          <a:prstGeom prst="rect">
            <a:avLst/>
          </a:prstGeom>
        </p:spPr>
      </p:pic>
      <p:sp>
        <p:nvSpPr>
          <p:cNvPr id="5" name="TextBox 4">
            <a:extLst>
              <a:ext uri="{FF2B5EF4-FFF2-40B4-BE49-F238E27FC236}">
                <a16:creationId xmlns:a16="http://schemas.microsoft.com/office/drawing/2014/main" id="{C19B6D4C-537E-41F1-8CA1-1C12676D1EC8}"/>
              </a:ext>
            </a:extLst>
          </p:cNvPr>
          <p:cNvSpPr txBox="1"/>
          <p:nvPr/>
        </p:nvSpPr>
        <p:spPr>
          <a:xfrm>
            <a:off x="388273" y="6465258"/>
            <a:ext cx="10562494" cy="276999"/>
          </a:xfrm>
          <a:prstGeom prst="rect">
            <a:avLst/>
          </a:prstGeom>
          <a:noFill/>
        </p:spPr>
        <p:txBody>
          <a:bodyPr wrap="square" rtlCol="0">
            <a:spAutoFit/>
          </a:bodyPr>
          <a:lstStyle/>
          <a:p>
            <a:r>
              <a:rPr lang="en-US" sz="1200" dirty="0">
                <a:effectLst/>
                <a:latin typeface="Avenir Book" panose="020B0503020203020204" pitchFamily="34" charset="-78"/>
                <a:ea typeface="Arial" panose="020B0604020202020204" pitchFamily="34" charset="0"/>
              </a:rPr>
              <a:t>Christensen, B., Daley, M., Energy Regulation in Response to Substrate Energy Loss, American Society of Biomechanics, 2023</a:t>
            </a:r>
            <a:endParaRPr lang="en-US" sz="1200" dirty="0"/>
          </a:p>
        </p:txBody>
      </p:sp>
    </p:spTree>
    <p:extLst>
      <p:ext uri="{BB962C8B-B14F-4D97-AF65-F5344CB8AC3E}">
        <p14:creationId xmlns:p14="http://schemas.microsoft.com/office/powerpoint/2010/main" val="3831434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C55F-5E2C-4327-82C5-8DBD6720DF8A}"/>
              </a:ext>
            </a:extLst>
          </p:cNvPr>
          <p:cNvSpPr txBox="1">
            <a:spLocks/>
          </p:cNvSpPr>
          <p:nvPr/>
        </p:nvSpPr>
        <p:spPr>
          <a:xfrm>
            <a:off x="0" y="334537"/>
            <a:ext cx="121920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venir Book" panose="020B0503020203020204" pitchFamily="34" charset="-78"/>
                <a:cs typeface="Avenir Book" panose="020B0503020203020204" pitchFamily="34" charset="-78"/>
              </a:rPr>
              <a:t>You are not always in front of the poster, provide audience with figure interpretations</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4621" r="57451" b="54165"/>
          <a:stretch/>
        </p:blipFill>
        <p:spPr>
          <a:xfrm>
            <a:off x="5963182" y="1784195"/>
            <a:ext cx="6560843" cy="4739268"/>
          </a:xfrm>
          <a:prstGeom prst="rect">
            <a:avLst/>
          </a:prstGeom>
        </p:spPr>
      </p:pic>
      <p:pic>
        <p:nvPicPr>
          <p:cNvPr id="5" name="Picture 4">
            <a:extLst>
              <a:ext uri="{FF2B5EF4-FFF2-40B4-BE49-F238E27FC236}">
                <a16:creationId xmlns:a16="http://schemas.microsoft.com/office/drawing/2014/main" id="{5AF36310-4F56-46CA-882F-DD830FEB7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104" y="1780013"/>
            <a:ext cx="5143500" cy="4743450"/>
          </a:xfrm>
          <a:prstGeom prst="rect">
            <a:avLst/>
          </a:prstGeom>
        </p:spPr>
      </p:pic>
    </p:spTree>
    <p:extLst>
      <p:ext uri="{BB962C8B-B14F-4D97-AF65-F5344CB8AC3E}">
        <p14:creationId xmlns:p14="http://schemas.microsoft.com/office/powerpoint/2010/main" val="23063361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C55F-5E2C-4327-82C5-8DBD6720DF8A}"/>
              </a:ext>
            </a:extLst>
          </p:cNvPr>
          <p:cNvSpPr txBox="1">
            <a:spLocks/>
          </p:cNvSpPr>
          <p:nvPr/>
        </p:nvSpPr>
        <p:spPr>
          <a:xfrm>
            <a:off x="0" y="217651"/>
            <a:ext cx="121920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Avenir Book" panose="020B0503020203020204" pitchFamily="34" charset="-78"/>
                <a:cs typeface="Avenir Book" panose="020B0503020203020204" pitchFamily="34" charset="-78"/>
              </a:rPr>
              <a:t>Less is more: simplify publication/presentation figs – no animations available</a:t>
            </a:r>
          </a:p>
        </p:txBody>
      </p:sp>
      <p:grpSp>
        <p:nvGrpSpPr>
          <p:cNvPr id="3" name="Group 2"/>
          <p:cNvGrpSpPr/>
          <p:nvPr/>
        </p:nvGrpSpPr>
        <p:grpSpPr>
          <a:xfrm>
            <a:off x="-656377" y="1271239"/>
            <a:ext cx="12848378" cy="6312757"/>
            <a:chOff x="2983113" y="1772711"/>
            <a:chExt cx="9353853" cy="4595802"/>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9204" y="2158300"/>
              <a:ext cx="4137762" cy="350045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3113" y="1772711"/>
              <a:ext cx="6499909" cy="4595802"/>
            </a:xfrm>
            <a:prstGeom prst="rect">
              <a:avLst/>
            </a:prstGeom>
          </p:spPr>
        </p:pic>
      </p:grpSp>
    </p:spTree>
    <p:extLst>
      <p:ext uri="{BB962C8B-B14F-4D97-AF65-F5344CB8AC3E}">
        <p14:creationId xmlns:p14="http://schemas.microsoft.com/office/powerpoint/2010/main" val="3127650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6593" y="-678772"/>
            <a:ext cx="12388894" cy="8759645"/>
          </a:xfrm>
          <a:prstGeom prst="rect">
            <a:avLst/>
          </a:prstGeom>
        </p:spPr>
      </p:pic>
      <p:sp>
        <p:nvSpPr>
          <p:cNvPr id="3" name="Title 1">
            <a:extLst>
              <a:ext uri="{FF2B5EF4-FFF2-40B4-BE49-F238E27FC236}">
                <a16:creationId xmlns:a16="http://schemas.microsoft.com/office/drawing/2014/main" id="{1E93C55F-5E2C-4327-82C5-8DBD6720DF8A}"/>
              </a:ext>
            </a:extLst>
          </p:cNvPr>
          <p:cNvSpPr txBox="1">
            <a:spLocks/>
          </p:cNvSpPr>
          <p:nvPr/>
        </p:nvSpPr>
        <p:spPr>
          <a:xfrm>
            <a:off x="-1116419" y="563525"/>
            <a:ext cx="9364337"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venir Book" panose="020B0503020203020204" pitchFamily="34" charset="-78"/>
                <a:cs typeface="Avenir Book" panose="020B0503020203020204" pitchFamily="34" charset="-78"/>
              </a:rPr>
              <a:t>Figure 4 – Poster Variant</a:t>
            </a:r>
          </a:p>
        </p:txBody>
      </p:sp>
      <p:sp>
        <p:nvSpPr>
          <p:cNvPr id="4" name="TextBox 3"/>
          <p:cNvSpPr txBox="1"/>
          <p:nvPr/>
        </p:nvSpPr>
        <p:spPr>
          <a:xfrm>
            <a:off x="304548" y="2294975"/>
            <a:ext cx="5664530" cy="2062103"/>
          </a:xfrm>
          <a:prstGeom prst="rect">
            <a:avLst/>
          </a:prstGeom>
          <a:noFill/>
        </p:spPr>
        <p:txBody>
          <a:bodyPr wrap="square" rtlCol="0">
            <a:spAutoFit/>
          </a:bodyPr>
          <a:lstStyle/>
          <a:p>
            <a:pPr marL="285750" indent="-285750">
              <a:buFont typeface="Arial" panose="020B0604020202020204" pitchFamily="34" charset="0"/>
              <a:buChar char="•"/>
            </a:pPr>
            <a:r>
              <a:rPr lang="en-US" sz="3200" dirty="0">
                <a:latin typeface="Avenir Book" panose="020B0503020203020204" pitchFamily="34" charset="-78"/>
                <a:cs typeface="Avenir Book" panose="020B0503020203020204" pitchFamily="34" charset="-78"/>
              </a:rPr>
              <a:t>Size matters (fonts)</a:t>
            </a:r>
          </a:p>
          <a:p>
            <a:pPr marL="285750" indent="-285750">
              <a:buFont typeface="Arial" panose="020B0604020202020204" pitchFamily="34" charset="0"/>
              <a:buChar char="•"/>
            </a:pPr>
            <a:r>
              <a:rPr lang="en-US" sz="3200" dirty="0">
                <a:latin typeface="Avenir Book" panose="020B0503020203020204" pitchFamily="34" charset="-78"/>
                <a:cs typeface="Avenir Book" panose="020B0503020203020204" pitchFamily="34" charset="-78"/>
              </a:rPr>
              <a:t>Keep consistent</a:t>
            </a:r>
          </a:p>
          <a:p>
            <a:pPr marL="285750" indent="-285750">
              <a:buFont typeface="Arial" panose="020B0604020202020204" pitchFamily="34" charset="0"/>
              <a:buChar char="•"/>
            </a:pPr>
            <a:r>
              <a:rPr lang="en-US" sz="3200" dirty="0">
                <a:latin typeface="Avenir Book" panose="020B0503020203020204" pitchFamily="34" charset="-78"/>
                <a:cs typeface="Avenir Book" panose="020B0503020203020204" pitchFamily="34" charset="-78"/>
              </a:rPr>
              <a:t>Less is more</a:t>
            </a:r>
          </a:p>
          <a:p>
            <a:pPr marL="285750" indent="-285750">
              <a:buFont typeface="Arial" panose="020B0604020202020204" pitchFamily="34" charset="0"/>
              <a:buChar char="•"/>
            </a:pPr>
            <a:r>
              <a:rPr lang="en-US" sz="3200" dirty="0">
                <a:latin typeface="Avenir Book" panose="020B0503020203020204" pitchFamily="34" charset="-78"/>
                <a:cs typeface="Avenir Book" panose="020B0503020203020204" pitchFamily="34" charset="-78"/>
              </a:rPr>
              <a:t>Stands on its own</a:t>
            </a:r>
          </a:p>
        </p:txBody>
      </p:sp>
    </p:spTree>
    <p:extLst>
      <p:ext uri="{BB962C8B-B14F-4D97-AF65-F5344CB8AC3E}">
        <p14:creationId xmlns:p14="http://schemas.microsoft.com/office/powerpoint/2010/main" val="33902717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DD8132D2-0EA5-D5F2-2F45-26BFEEAC5809}"/>
              </a:ext>
            </a:extLst>
          </p:cNvPr>
          <p:cNvPicPr>
            <a:picLocks noChangeAspect="1"/>
          </p:cNvPicPr>
          <p:nvPr/>
        </p:nvPicPr>
        <p:blipFill>
          <a:blip r:embed="rId3" cstate="print">
            <a:alphaModFix/>
            <a:extLst>
              <a:ext uri="{28A0092B-C50C-407E-A947-70E740481C1C}">
                <a14:useLocalDpi xmlns:a14="http://schemas.microsoft.com/office/drawing/2010/main" val="0"/>
              </a:ext>
            </a:extLst>
          </a:blip>
          <a:stretch>
            <a:fillRect/>
          </a:stretch>
        </p:blipFill>
        <p:spPr>
          <a:xfrm>
            <a:off x="0" y="-112448"/>
            <a:ext cx="12192000" cy="6853020"/>
          </a:xfrm>
          <a:prstGeom prst="rect">
            <a:avLst/>
          </a:prstGeom>
        </p:spPr>
      </p:pic>
      <p:sp>
        <p:nvSpPr>
          <p:cNvPr id="2" name="Slide Number Placeholder 1">
            <a:extLst>
              <a:ext uri="{FF2B5EF4-FFF2-40B4-BE49-F238E27FC236}">
                <a16:creationId xmlns:a16="http://schemas.microsoft.com/office/drawing/2014/main" id="{B6EBF011-3EA7-294C-234C-018AEAD66B59}"/>
              </a:ext>
            </a:extLst>
          </p:cNvPr>
          <p:cNvSpPr>
            <a:spLocks noGrp="1"/>
          </p:cNvSpPr>
          <p:nvPr>
            <p:ph type="sldNum" sz="quarter" idx="12"/>
          </p:nvPr>
        </p:nvSpPr>
        <p:spPr>
          <a:xfrm>
            <a:off x="8610600" y="6294007"/>
            <a:ext cx="2743200" cy="365125"/>
          </a:xfrm>
        </p:spPr>
        <p:txBody>
          <a:bodyPr/>
          <a:lstStyle/>
          <a:p>
            <a:fld id="{9AD91C7A-D260-4DCB-A884-28B99D183994}" type="slidenum">
              <a:rPr lang="en-US" smtClean="0"/>
              <a:t>45</a:t>
            </a:fld>
            <a:endParaRPr lang="en-US"/>
          </a:p>
        </p:txBody>
      </p:sp>
      <p:sp>
        <p:nvSpPr>
          <p:cNvPr id="6" name="TextBox 5">
            <a:extLst>
              <a:ext uri="{FF2B5EF4-FFF2-40B4-BE49-F238E27FC236}">
                <a16:creationId xmlns:a16="http://schemas.microsoft.com/office/drawing/2014/main" id="{F028B545-6400-4B60-8C67-28540CE0F7AB}"/>
              </a:ext>
            </a:extLst>
          </p:cNvPr>
          <p:cNvSpPr txBox="1"/>
          <p:nvPr/>
        </p:nvSpPr>
        <p:spPr>
          <a:xfrm>
            <a:off x="330507" y="6613313"/>
            <a:ext cx="11472232" cy="276999"/>
          </a:xfrm>
          <a:prstGeom prst="rect">
            <a:avLst/>
          </a:prstGeom>
          <a:noFill/>
        </p:spPr>
        <p:txBody>
          <a:bodyPr wrap="square" rtlCol="0">
            <a:spAutoFit/>
          </a:bodyPr>
          <a:lstStyle/>
          <a:p>
            <a:r>
              <a:rPr lang="en-US" sz="1200" dirty="0">
                <a:effectLst/>
                <a:latin typeface="Avenir Book" panose="020B0503020203020204" pitchFamily="34" charset="-78"/>
                <a:ea typeface="Arial" panose="020B0604020202020204" pitchFamily="34" charset="0"/>
              </a:rPr>
              <a:t>Andrew K. Schulz, Nikole Schneider, Margaret Zhang, Krishma Singal; A Year at the Forefront of Hydrostat Motion. </a:t>
            </a:r>
            <a:r>
              <a:rPr lang="en-US" sz="1200" i="1" dirty="0">
                <a:effectLst/>
                <a:latin typeface="Avenir Book" panose="020B0503020203020204" pitchFamily="34" charset="-78"/>
                <a:ea typeface="Arial" panose="020B0604020202020204" pitchFamily="34" charset="0"/>
              </a:rPr>
              <a:t>Biol Open</a:t>
            </a:r>
            <a:r>
              <a:rPr lang="en-US" sz="1200" dirty="0">
                <a:effectLst/>
                <a:latin typeface="Avenir Book" panose="020B0503020203020204" pitchFamily="34" charset="-78"/>
                <a:ea typeface="Arial" panose="020B0604020202020204" pitchFamily="34" charset="0"/>
              </a:rPr>
              <a:t> 15 August 2023; 12 (8): bio059834. </a:t>
            </a:r>
            <a:endParaRPr lang="en-US" sz="1200" dirty="0"/>
          </a:p>
        </p:txBody>
      </p:sp>
    </p:spTree>
    <p:extLst>
      <p:ext uri="{BB962C8B-B14F-4D97-AF65-F5344CB8AC3E}">
        <p14:creationId xmlns:p14="http://schemas.microsoft.com/office/powerpoint/2010/main" val="10427988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DD8132D2-0EA5-D5F2-2F45-26BFEEAC5809}"/>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tretch>
            <a:fillRect/>
          </a:stretch>
        </p:blipFill>
        <p:spPr>
          <a:xfrm>
            <a:off x="0" y="2490"/>
            <a:ext cx="12192000" cy="6853020"/>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90C2D33B-CB74-EE14-42E2-0CF0115922C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302" t="9379" r="50469"/>
          <a:stretch/>
        </p:blipFill>
        <p:spPr>
          <a:xfrm>
            <a:off x="3206750" y="647700"/>
            <a:ext cx="2832100" cy="62103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0324C71A-8401-3867-A7D4-B50EA5376A69}"/>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t="-1" b="91644"/>
          <a:stretch/>
        </p:blipFill>
        <p:spPr>
          <a:xfrm>
            <a:off x="0" y="-1"/>
            <a:ext cx="12192000" cy="572655"/>
          </a:xfrm>
          <a:prstGeom prst="rect">
            <a:avLst/>
          </a:prstGeom>
        </p:spPr>
      </p:pic>
      <p:sp>
        <p:nvSpPr>
          <p:cNvPr id="2" name="Slide Number Placeholder 1">
            <a:extLst>
              <a:ext uri="{FF2B5EF4-FFF2-40B4-BE49-F238E27FC236}">
                <a16:creationId xmlns:a16="http://schemas.microsoft.com/office/drawing/2014/main" id="{156DD352-EDB1-4D3C-60A7-A53488E8B649}"/>
              </a:ext>
            </a:extLst>
          </p:cNvPr>
          <p:cNvSpPr>
            <a:spLocks noGrp="1"/>
          </p:cNvSpPr>
          <p:nvPr>
            <p:ph type="sldNum" sz="quarter" idx="12"/>
          </p:nvPr>
        </p:nvSpPr>
        <p:spPr/>
        <p:txBody>
          <a:bodyPr/>
          <a:lstStyle/>
          <a:p>
            <a:fld id="{9AD91C7A-D260-4DCB-A884-28B99D183994}" type="slidenum">
              <a:rPr lang="en-US" smtClean="0"/>
              <a:t>46</a:t>
            </a:fld>
            <a:endParaRPr lang="en-US"/>
          </a:p>
        </p:txBody>
      </p:sp>
    </p:spTree>
    <p:extLst>
      <p:ext uri="{BB962C8B-B14F-4D97-AF65-F5344CB8AC3E}">
        <p14:creationId xmlns:p14="http://schemas.microsoft.com/office/powerpoint/2010/main" val="123887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C55F-5E2C-4327-82C5-8DBD6720DF8A}"/>
              </a:ext>
            </a:extLst>
          </p:cNvPr>
          <p:cNvSpPr txBox="1">
            <a:spLocks/>
          </p:cNvSpPr>
          <p:nvPr/>
        </p:nvSpPr>
        <p:spPr>
          <a:xfrm>
            <a:off x="0" y="115743"/>
            <a:ext cx="121920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latin typeface="Avenir Book" panose="020B0503020203020204" pitchFamily="34" charset="-78"/>
              <a:cs typeface="Avenir Book" panose="020B0503020203020204" pitchFamily="34" charset="-78"/>
            </a:endParaRPr>
          </a:p>
        </p:txBody>
      </p:sp>
      <p:sp>
        <p:nvSpPr>
          <p:cNvPr id="3" name="Title 1">
            <a:extLst>
              <a:ext uri="{FF2B5EF4-FFF2-40B4-BE49-F238E27FC236}">
                <a16:creationId xmlns:a16="http://schemas.microsoft.com/office/drawing/2014/main" id="{1E93C55F-5E2C-4327-82C5-8DBD6720DF8A}"/>
              </a:ext>
            </a:extLst>
          </p:cNvPr>
          <p:cNvSpPr txBox="1">
            <a:spLocks/>
          </p:cNvSpPr>
          <p:nvPr/>
        </p:nvSpPr>
        <p:spPr>
          <a:xfrm>
            <a:off x="0" y="-199828"/>
            <a:ext cx="12192000" cy="2126255"/>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venir Book" panose="020B0503020203020204" pitchFamily="34" charset="-78"/>
                <a:cs typeface="Avenir Book" panose="020B0503020203020204" pitchFamily="34" charset="-78"/>
              </a:rPr>
              <a:t>Use the tools at your disposal for a presentation…but don’t overdo it</a:t>
            </a:r>
          </a:p>
        </p:txBody>
      </p:sp>
      <p:sp>
        <p:nvSpPr>
          <p:cNvPr id="4" name="TextBox 3"/>
          <p:cNvSpPr txBox="1"/>
          <p:nvPr/>
        </p:nvSpPr>
        <p:spPr>
          <a:xfrm>
            <a:off x="150697" y="2239557"/>
            <a:ext cx="5664530" cy="3170099"/>
          </a:xfrm>
          <a:prstGeom prst="rect">
            <a:avLst/>
          </a:prstGeom>
          <a:noFill/>
        </p:spPr>
        <p:txBody>
          <a:bodyPr wrap="square" rtlCol="0">
            <a:spAutoFit/>
          </a:bodyPr>
          <a:lstStyle/>
          <a:p>
            <a:pPr marL="285750" indent="-285750">
              <a:buFont typeface="Arial" panose="020B0604020202020204" pitchFamily="34" charset="0"/>
              <a:buChar char="•"/>
            </a:pPr>
            <a:r>
              <a:rPr lang="en-US" sz="4000" b="1" dirty="0">
                <a:latin typeface="Avenir Book" panose="020B0503020203020204" pitchFamily="34" charset="-78"/>
                <a:cs typeface="Avenir Book" panose="020B0503020203020204" pitchFamily="34" charset="-78"/>
              </a:rPr>
              <a:t>Visualizations</a:t>
            </a:r>
          </a:p>
          <a:p>
            <a:pPr marL="285750" indent="-285750">
              <a:buFont typeface="Arial" panose="020B0604020202020204" pitchFamily="34" charset="0"/>
              <a:buChar char="•"/>
            </a:pPr>
            <a:r>
              <a:rPr lang="en-US" sz="4000" b="1" dirty="0">
                <a:latin typeface="Avenir Book" panose="020B0503020203020204" pitchFamily="34" charset="-78"/>
                <a:cs typeface="Avenir Book" panose="020B0503020203020204" pitchFamily="34" charset="-78"/>
              </a:rPr>
              <a:t>Animations</a:t>
            </a:r>
          </a:p>
          <a:p>
            <a:pPr marL="285750" indent="-285750">
              <a:buFont typeface="Arial" panose="020B0604020202020204" pitchFamily="34" charset="0"/>
              <a:buChar char="•"/>
            </a:pPr>
            <a:r>
              <a:rPr lang="en-US" sz="4000" b="1" dirty="0">
                <a:latin typeface="Avenir Book" panose="020B0503020203020204" pitchFamily="34" charset="-78"/>
                <a:cs typeface="Avenir Book" panose="020B0503020203020204" pitchFamily="34" charset="-78"/>
              </a:rPr>
              <a:t>Highlighting</a:t>
            </a:r>
          </a:p>
          <a:p>
            <a:pPr marL="285750" indent="-285750">
              <a:buFont typeface="Arial" panose="020B0604020202020204" pitchFamily="34" charset="0"/>
              <a:buChar char="•"/>
            </a:pPr>
            <a:r>
              <a:rPr lang="en-US" sz="4000" b="1" dirty="0">
                <a:latin typeface="Avenir Book" panose="020B0503020203020204" pitchFamily="34" charset="-78"/>
                <a:cs typeface="Avenir Book" panose="020B0503020203020204" pitchFamily="34" charset="-78"/>
              </a:rPr>
              <a:t>Transitions</a:t>
            </a:r>
          </a:p>
          <a:p>
            <a:pPr marL="285750" indent="-285750">
              <a:buFont typeface="Arial" panose="020B0604020202020204" pitchFamily="34" charset="0"/>
              <a:buChar char="•"/>
            </a:pPr>
            <a:endParaRPr lang="en-US" sz="4000" b="1" dirty="0">
              <a:latin typeface="Avenir Book" panose="020B0503020203020204" pitchFamily="34" charset="-78"/>
              <a:cs typeface="Avenir Book" panose="020B0503020203020204" pitchFamily="34" charset="-7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6551" y="1510606"/>
            <a:ext cx="6804752" cy="5103564"/>
          </a:xfrm>
          <a:prstGeom prst="rect">
            <a:avLst/>
          </a:prstGeom>
        </p:spPr>
      </p:pic>
      <p:sp>
        <p:nvSpPr>
          <p:cNvPr id="5" name="TextBox 4">
            <a:extLst>
              <a:ext uri="{FF2B5EF4-FFF2-40B4-BE49-F238E27FC236}">
                <a16:creationId xmlns:a16="http://schemas.microsoft.com/office/drawing/2014/main" id="{18C5F04D-D713-4397-970F-22E199F28332}"/>
              </a:ext>
            </a:extLst>
          </p:cNvPr>
          <p:cNvSpPr txBox="1"/>
          <p:nvPr/>
        </p:nvSpPr>
        <p:spPr>
          <a:xfrm>
            <a:off x="1134737" y="6544970"/>
            <a:ext cx="10264049" cy="276999"/>
          </a:xfrm>
          <a:prstGeom prst="rect">
            <a:avLst/>
          </a:prstGeom>
          <a:noFill/>
        </p:spPr>
        <p:txBody>
          <a:bodyPr wrap="square" rtlCol="0">
            <a:spAutoFit/>
          </a:bodyPr>
          <a:lstStyle/>
          <a:p>
            <a:r>
              <a:rPr lang="en-US" sz="1200" dirty="0">
                <a:effectLst/>
                <a:latin typeface="Avenir Book" panose="020B0503020203020204" pitchFamily="34" charset="-78"/>
                <a:ea typeface="Arial" panose="020B0604020202020204" pitchFamily="34" charset="0"/>
              </a:rPr>
              <a:t>Schulz AK, et Al. 2023 Conservation tools: the next generation of engineering–biology collaborations. J. R. Soc. Interface20: 20230232.</a:t>
            </a:r>
            <a:endParaRPr lang="en-US" sz="1200" dirty="0"/>
          </a:p>
        </p:txBody>
      </p:sp>
    </p:spTree>
    <p:extLst>
      <p:ext uri="{BB962C8B-B14F-4D97-AF65-F5344CB8AC3E}">
        <p14:creationId xmlns:p14="http://schemas.microsoft.com/office/powerpoint/2010/main" val="286761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1000"/>
                                        <p:tgtEl>
                                          <p:spTgt spid="4">
                                            <p:txEl>
                                              <p:pRg st="1" end="1"/>
                                            </p:txEl>
                                          </p:spTgt>
                                        </p:tgtEl>
                                      </p:cBhvr>
                                    </p:animEffect>
                                    <p:anim calcmode="lin" valueType="num">
                                      <p:cBhvr>
                                        <p:cTn id="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wheel(1)">
                                      <p:cBhvr>
                                        <p:cTn id="14" dur="2000"/>
                                        <p:tgtEl>
                                          <p:spTgt spid="4">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2000"/>
                                        <p:tgtEl>
                                          <p:spTgt spid="4">
                                            <p:txEl>
                                              <p:pRg st="3" end="3"/>
                                            </p:txEl>
                                          </p:spTgt>
                                        </p:tgtEl>
                                      </p:cBhvr>
                                    </p:animEffect>
                                    <p:anim calcmode="lin" valueType="num">
                                      <p:cBhvr>
                                        <p:cTn id="20" dur="2000" fill="hold"/>
                                        <p:tgtEl>
                                          <p:spTgt spid="4">
                                            <p:txEl>
                                              <p:pRg st="3" end="3"/>
                                            </p:txEl>
                                          </p:spTgt>
                                        </p:tgtEl>
                                        <p:attrNameLst>
                                          <p:attrName>ppt_w</p:attrName>
                                        </p:attrNameLst>
                                      </p:cBhvr>
                                      <p:tavLst>
                                        <p:tav tm="0" fmla="#ppt_w*sin(2.5*pi*$)">
                                          <p:val>
                                            <p:fltVal val="0"/>
                                          </p:val>
                                        </p:tav>
                                        <p:tav tm="100000">
                                          <p:val>
                                            <p:fltVal val="1"/>
                                          </p:val>
                                        </p:tav>
                                      </p:tavLst>
                                    </p:anim>
                                    <p:anim calcmode="lin" valueType="num">
                                      <p:cBhvr>
                                        <p:cTn id="21" dur="2000" fill="hold"/>
                                        <p:tgtEl>
                                          <p:spTgt spid="4">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80">
                                          <p:stCondLst>
                                            <p:cond delay="0"/>
                                          </p:stCondLst>
                                        </p:cTn>
                                        <p:tgtEl>
                                          <p:spTgt spid="7"/>
                                        </p:tgtEl>
                                      </p:cBhvr>
                                    </p:animEffect>
                                    <p:anim calcmode="lin" valueType="num">
                                      <p:cBhvr>
                                        <p:cTn id="27"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2" dur="26">
                                          <p:stCondLst>
                                            <p:cond delay="650"/>
                                          </p:stCondLst>
                                        </p:cTn>
                                        <p:tgtEl>
                                          <p:spTgt spid="7"/>
                                        </p:tgtEl>
                                      </p:cBhvr>
                                      <p:to x="100000" y="60000"/>
                                    </p:animScale>
                                    <p:animScale>
                                      <p:cBhvr>
                                        <p:cTn id="33" dur="166" decel="50000">
                                          <p:stCondLst>
                                            <p:cond delay="676"/>
                                          </p:stCondLst>
                                        </p:cTn>
                                        <p:tgtEl>
                                          <p:spTgt spid="7"/>
                                        </p:tgtEl>
                                      </p:cBhvr>
                                      <p:to x="100000" y="100000"/>
                                    </p:animScale>
                                    <p:animScale>
                                      <p:cBhvr>
                                        <p:cTn id="34" dur="26">
                                          <p:stCondLst>
                                            <p:cond delay="1312"/>
                                          </p:stCondLst>
                                        </p:cTn>
                                        <p:tgtEl>
                                          <p:spTgt spid="7"/>
                                        </p:tgtEl>
                                      </p:cBhvr>
                                      <p:to x="100000" y="80000"/>
                                    </p:animScale>
                                    <p:animScale>
                                      <p:cBhvr>
                                        <p:cTn id="35" dur="166" decel="50000">
                                          <p:stCondLst>
                                            <p:cond delay="1338"/>
                                          </p:stCondLst>
                                        </p:cTn>
                                        <p:tgtEl>
                                          <p:spTgt spid="7"/>
                                        </p:tgtEl>
                                      </p:cBhvr>
                                      <p:to x="100000" y="100000"/>
                                    </p:animScale>
                                    <p:animScale>
                                      <p:cBhvr>
                                        <p:cTn id="36" dur="26">
                                          <p:stCondLst>
                                            <p:cond delay="1642"/>
                                          </p:stCondLst>
                                        </p:cTn>
                                        <p:tgtEl>
                                          <p:spTgt spid="7"/>
                                        </p:tgtEl>
                                      </p:cBhvr>
                                      <p:to x="100000" y="90000"/>
                                    </p:animScale>
                                    <p:animScale>
                                      <p:cBhvr>
                                        <p:cTn id="37" dur="166" decel="50000">
                                          <p:stCondLst>
                                            <p:cond delay="1668"/>
                                          </p:stCondLst>
                                        </p:cTn>
                                        <p:tgtEl>
                                          <p:spTgt spid="7"/>
                                        </p:tgtEl>
                                      </p:cBhvr>
                                      <p:to x="100000" y="100000"/>
                                    </p:animScale>
                                    <p:animScale>
                                      <p:cBhvr>
                                        <p:cTn id="38" dur="26">
                                          <p:stCondLst>
                                            <p:cond delay="1808"/>
                                          </p:stCondLst>
                                        </p:cTn>
                                        <p:tgtEl>
                                          <p:spTgt spid="7"/>
                                        </p:tgtEl>
                                      </p:cBhvr>
                                      <p:to x="100000" y="95000"/>
                                    </p:animScale>
                                    <p:animScale>
                                      <p:cBhvr>
                                        <p:cTn id="39"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DD8132D2-0EA5-D5F2-2F45-26BFEEAC5809}"/>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tretch>
            <a:fillRect/>
          </a:stretch>
        </p:blipFill>
        <p:spPr>
          <a:xfrm>
            <a:off x="0" y="2490"/>
            <a:ext cx="12192000" cy="6853020"/>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90C2D33B-CB74-EE14-42E2-0CF0115922C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302" t="9379" r="50469"/>
          <a:stretch/>
        </p:blipFill>
        <p:spPr>
          <a:xfrm>
            <a:off x="3206750" y="647700"/>
            <a:ext cx="2832100" cy="62103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0324C71A-8401-3867-A7D4-B50EA5376A69}"/>
              </a:ext>
            </a:extLst>
          </p:cNvPr>
          <p:cNvPicPr>
            <a:picLocks noChangeAspect="1"/>
          </p:cNvPicPr>
          <p:nvPr/>
        </p:nvPicPr>
        <p:blipFill rotWithShape="1">
          <a:blip r:embed="rId3" cstate="print">
            <a:alphaModFix/>
            <a:extLst>
              <a:ext uri="{28A0092B-C50C-407E-A947-70E740481C1C}">
                <a14:useLocalDpi xmlns:a14="http://schemas.microsoft.com/office/drawing/2010/main" val="0"/>
              </a:ext>
            </a:extLst>
          </a:blip>
          <a:srcRect t="-1" b="91644"/>
          <a:stretch/>
        </p:blipFill>
        <p:spPr>
          <a:xfrm>
            <a:off x="0" y="-1"/>
            <a:ext cx="12192000" cy="572655"/>
          </a:xfrm>
          <a:prstGeom prst="rect">
            <a:avLst/>
          </a:prstGeom>
        </p:spPr>
      </p:pic>
      <p:sp>
        <p:nvSpPr>
          <p:cNvPr id="2" name="Slide Number Placeholder 1">
            <a:extLst>
              <a:ext uri="{FF2B5EF4-FFF2-40B4-BE49-F238E27FC236}">
                <a16:creationId xmlns:a16="http://schemas.microsoft.com/office/drawing/2014/main" id="{156DD352-EDB1-4D3C-60A7-A53488E8B649}"/>
              </a:ext>
            </a:extLst>
          </p:cNvPr>
          <p:cNvSpPr>
            <a:spLocks noGrp="1"/>
          </p:cNvSpPr>
          <p:nvPr>
            <p:ph type="sldNum" sz="quarter" idx="12"/>
          </p:nvPr>
        </p:nvSpPr>
        <p:spPr/>
        <p:txBody>
          <a:bodyPr/>
          <a:lstStyle/>
          <a:p>
            <a:fld id="{9AD91C7A-D260-4DCB-A884-28B99D183994}" type="slidenum">
              <a:rPr lang="en-US" smtClean="0"/>
              <a:t>48</a:t>
            </a:fld>
            <a:endParaRPr lang="en-US"/>
          </a:p>
        </p:txBody>
      </p:sp>
    </p:spTree>
    <p:extLst>
      <p:ext uri="{BB962C8B-B14F-4D97-AF65-F5344CB8AC3E}">
        <p14:creationId xmlns:p14="http://schemas.microsoft.com/office/powerpoint/2010/main" val="132565469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C55F-5E2C-4327-82C5-8DBD6720DF8A}"/>
              </a:ext>
            </a:extLst>
          </p:cNvPr>
          <p:cNvSpPr txBox="1">
            <a:spLocks/>
          </p:cNvSpPr>
          <p:nvPr/>
        </p:nvSpPr>
        <p:spPr>
          <a:xfrm>
            <a:off x="0" y="0"/>
            <a:ext cx="12192000" cy="1740665"/>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venir Book" panose="020B0503020203020204" pitchFamily="34" charset="-78"/>
                <a:cs typeface="Avenir Book" panose="020B0503020203020204" pitchFamily="34" charset="-78"/>
              </a:rPr>
              <a:t>But I have to show all of the data. All of it!?</a:t>
            </a:r>
          </a:p>
        </p:txBody>
      </p:sp>
      <p:grpSp>
        <p:nvGrpSpPr>
          <p:cNvPr id="3" name="Group 2"/>
          <p:cNvGrpSpPr/>
          <p:nvPr/>
        </p:nvGrpSpPr>
        <p:grpSpPr>
          <a:xfrm>
            <a:off x="-826327" y="791737"/>
            <a:ext cx="13107537" cy="6881509"/>
            <a:chOff x="2874567" y="1523420"/>
            <a:chExt cx="9462399" cy="4967797"/>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9204" y="2158300"/>
              <a:ext cx="4137762" cy="3500456"/>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4567" y="1523420"/>
              <a:ext cx="7026027" cy="4967797"/>
            </a:xfrm>
            <a:prstGeom prst="rect">
              <a:avLst/>
            </a:prstGeom>
          </p:spPr>
        </p:pic>
      </p:grpSp>
    </p:spTree>
    <p:extLst>
      <p:ext uri="{BB962C8B-B14F-4D97-AF65-F5344CB8AC3E}">
        <p14:creationId xmlns:p14="http://schemas.microsoft.com/office/powerpoint/2010/main" val="3233407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E6C585C6-DF9A-44BD-B0C4-38381F672F3A}"/>
              </a:ext>
            </a:extLst>
          </p:cNvPr>
          <p:cNvSpPr txBox="1">
            <a:spLocks/>
          </p:cNvSpPr>
          <p:nvPr/>
        </p:nvSpPr>
        <p:spPr>
          <a:xfrm>
            <a:off x="1674564" y="412750"/>
            <a:ext cx="871434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Workshop Outcomes</a:t>
            </a:r>
          </a:p>
        </p:txBody>
      </p:sp>
      <p:sp>
        <p:nvSpPr>
          <p:cNvPr id="4" name="TextBox 3">
            <a:extLst>
              <a:ext uri="{FF2B5EF4-FFF2-40B4-BE49-F238E27FC236}">
                <a16:creationId xmlns:a16="http://schemas.microsoft.com/office/drawing/2014/main" id="{FEF7580C-6841-4434-9935-206B265ADB55}"/>
              </a:ext>
            </a:extLst>
          </p:cNvPr>
          <p:cNvSpPr txBox="1"/>
          <p:nvPr/>
        </p:nvSpPr>
        <p:spPr>
          <a:xfrm>
            <a:off x="8199613" y="2226423"/>
            <a:ext cx="1685077" cy="461665"/>
          </a:xfrm>
          <a:prstGeom prst="rect">
            <a:avLst/>
          </a:prstGeom>
          <a:noFill/>
        </p:spPr>
        <p:txBody>
          <a:bodyPr wrap="none" rtlCol="0">
            <a:spAutoFit/>
          </a:bodyPr>
          <a:lstStyle/>
          <a:p>
            <a:r>
              <a:rPr lang="en-US" sz="2400" dirty="0">
                <a:latin typeface="Futura Book" panose="020B0500000000000000" pitchFamily="34" charset="0"/>
              </a:rPr>
              <a:t>LEARNING</a:t>
            </a:r>
          </a:p>
        </p:txBody>
      </p:sp>
      <p:sp>
        <p:nvSpPr>
          <p:cNvPr id="5" name="TextBox 4">
            <a:extLst>
              <a:ext uri="{FF2B5EF4-FFF2-40B4-BE49-F238E27FC236}">
                <a16:creationId xmlns:a16="http://schemas.microsoft.com/office/drawing/2014/main" id="{C18D50CC-0A2C-4ACD-BC35-C827EE51019F}"/>
              </a:ext>
            </a:extLst>
          </p:cNvPr>
          <p:cNvSpPr txBox="1"/>
          <p:nvPr/>
        </p:nvSpPr>
        <p:spPr>
          <a:xfrm>
            <a:off x="634042" y="2812210"/>
            <a:ext cx="5376233" cy="1600438"/>
          </a:xfrm>
          <a:prstGeom prst="rect">
            <a:avLst/>
          </a:prstGeom>
          <a:noFill/>
        </p:spPr>
        <p:txBody>
          <a:bodyPr wrap="square" rtlCol="0">
            <a:spAutoFit/>
          </a:bodyPr>
          <a:lstStyle/>
          <a:p>
            <a:r>
              <a:rPr lang="en-US" sz="1400" dirty="0">
                <a:latin typeface="+mj-lt"/>
              </a:rPr>
              <a:t>Participants will learn how to critically review their figures using:</a:t>
            </a:r>
          </a:p>
          <a:p>
            <a:pPr marL="285750" indent="-285750">
              <a:buFont typeface="Arial" panose="020B0604020202020204" pitchFamily="34" charset="0"/>
              <a:buChar char="•"/>
            </a:pPr>
            <a:r>
              <a:rPr lang="en-US" sz="1400" dirty="0">
                <a:latin typeface="+mj-lt"/>
              </a:rPr>
              <a:t>The Figure Spectrum</a:t>
            </a:r>
          </a:p>
          <a:p>
            <a:pPr marL="285750" indent="-285750">
              <a:buFont typeface="Arial" panose="020B0604020202020204" pitchFamily="34" charset="0"/>
              <a:buChar char="•"/>
            </a:pPr>
            <a:r>
              <a:rPr lang="en-US" sz="1400" dirty="0">
                <a:latin typeface="+mj-lt"/>
              </a:rPr>
              <a:t>The Figure Rubric</a:t>
            </a:r>
          </a:p>
          <a:p>
            <a:pPr marL="285750" indent="-285750">
              <a:buFont typeface="Arial" panose="020B0604020202020204" pitchFamily="34" charset="0"/>
              <a:buChar char="•"/>
            </a:pPr>
            <a:endParaRPr lang="en-US" sz="1400" dirty="0">
              <a:latin typeface="+mj-lt"/>
            </a:endParaRPr>
          </a:p>
          <a:p>
            <a:r>
              <a:rPr lang="en-US" sz="1400" dirty="0">
                <a:latin typeface="+mj-lt"/>
              </a:rPr>
              <a:t>Participants will learn about open tools available, such as:</a:t>
            </a:r>
          </a:p>
          <a:p>
            <a:pPr marL="285750" indent="-285750">
              <a:buFont typeface="Arial" panose="020B0604020202020204" pitchFamily="34" charset="0"/>
              <a:buChar char="•"/>
            </a:pPr>
            <a:r>
              <a:rPr lang="en-US" sz="1400" dirty="0">
                <a:latin typeface="+mj-lt"/>
              </a:rPr>
              <a:t>Inkscape</a:t>
            </a:r>
          </a:p>
          <a:p>
            <a:pPr marL="285750" indent="-285750">
              <a:buFont typeface="Arial" panose="020B0604020202020204" pitchFamily="34" charset="0"/>
              <a:buChar char="•"/>
            </a:pPr>
            <a:r>
              <a:rPr lang="en-US" sz="1400" dirty="0">
                <a:latin typeface="+mj-lt"/>
              </a:rPr>
              <a:t>Link Sheet</a:t>
            </a:r>
          </a:p>
        </p:txBody>
      </p:sp>
      <p:sp>
        <p:nvSpPr>
          <p:cNvPr id="6" name="TextBox 5">
            <a:extLst>
              <a:ext uri="{FF2B5EF4-FFF2-40B4-BE49-F238E27FC236}">
                <a16:creationId xmlns:a16="http://schemas.microsoft.com/office/drawing/2014/main" id="{7D2A7772-3C86-4C1A-BBDB-FA193764FB18}"/>
              </a:ext>
            </a:extLst>
          </p:cNvPr>
          <p:cNvSpPr txBox="1"/>
          <p:nvPr/>
        </p:nvSpPr>
        <p:spPr>
          <a:xfrm>
            <a:off x="2129955" y="2226422"/>
            <a:ext cx="1862433" cy="461665"/>
          </a:xfrm>
          <a:prstGeom prst="rect">
            <a:avLst/>
          </a:prstGeom>
          <a:noFill/>
        </p:spPr>
        <p:txBody>
          <a:bodyPr wrap="none" rtlCol="0">
            <a:spAutoFit/>
          </a:bodyPr>
          <a:lstStyle/>
          <a:p>
            <a:r>
              <a:rPr lang="en-US" sz="2400" dirty="0">
                <a:latin typeface="Futura Book" panose="020B0500000000000000" pitchFamily="34" charset="0"/>
              </a:rPr>
              <a:t>TAKE-HOME</a:t>
            </a:r>
          </a:p>
        </p:txBody>
      </p:sp>
      <p:sp>
        <p:nvSpPr>
          <p:cNvPr id="7" name="TextBox 6">
            <a:extLst>
              <a:ext uri="{FF2B5EF4-FFF2-40B4-BE49-F238E27FC236}">
                <a16:creationId xmlns:a16="http://schemas.microsoft.com/office/drawing/2014/main" id="{1E3F3946-25C5-4DE5-B11F-1A92C8ADAC3B}"/>
              </a:ext>
            </a:extLst>
          </p:cNvPr>
          <p:cNvSpPr txBox="1"/>
          <p:nvPr/>
        </p:nvSpPr>
        <p:spPr>
          <a:xfrm>
            <a:off x="6434767" y="2814783"/>
            <a:ext cx="5376233" cy="954107"/>
          </a:xfrm>
          <a:prstGeom prst="rect">
            <a:avLst/>
          </a:prstGeom>
          <a:noFill/>
        </p:spPr>
        <p:txBody>
          <a:bodyPr wrap="square" rtlCol="0">
            <a:spAutoFit/>
          </a:bodyPr>
          <a:lstStyle/>
          <a:p>
            <a:r>
              <a:rPr lang="en-US" sz="1400" dirty="0">
                <a:latin typeface="+mj-lt"/>
              </a:rPr>
              <a:t>Participants will understand key differences between:</a:t>
            </a:r>
          </a:p>
          <a:p>
            <a:pPr marL="285750" indent="-285750">
              <a:buFont typeface="Arial" panose="020B0604020202020204" pitchFamily="34" charset="0"/>
              <a:buChar char="•"/>
            </a:pPr>
            <a:r>
              <a:rPr lang="en-US" sz="1400" dirty="0">
                <a:latin typeface="+mj-lt"/>
              </a:rPr>
              <a:t>Figures for publications</a:t>
            </a:r>
          </a:p>
          <a:p>
            <a:pPr marL="285750" indent="-285750">
              <a:buFont typeface="Arial" panose="020B0604020202020204" pitchFamily="34" charset="0"/>
              <a:buChar char="•"/>
            </a:pPr>
            <a:r>
              <a:rPr lang="en-US" sz="1400" dirty="0">
                <a:latin typeface="+mj-lt"/>
              </a:rPr>
              <a:t>… presentations (e.g. TAC meetings)</a:t>
            </a:r>
          </a:p>
          <a:p>
            <a:pPr marL="285750" indent="-285750">
              <a:buFont typeface="Arial" panose="020B0604020202020204" pitchFamily="34" charset="0"/>
              <a:buChar char="•"/>
            </a:pPr>
            <a:r>
              <a:rPr lang="en-US" sz="1400" dirty="0">
                <a:latin typeface="+mj-lt"/>
              </a:rPr>
              <a:t>… and posters</a:t>
            </a:r>
          </a:p>
        </p:txBody>
      </p:sp>
    </p:spTree>
    <p:extLst>
      <p:ext uri="{BB962C8B-B14F-4D97-AF65-F5344CB8AC3E}">
        <p14:creationId xmlns:p14="http://schemas.microsoft.com/office/powerpoint/2010/main" val="38846951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C55F-5E2C-4327-82C5-8DBD6720DF8A}"/>
              </a:ext>
            </a:extLst>
          </p:cNvPr>
          <p:cNvSpPr txBox="1">
            <a:spLocks/>
          </p:cNvSpPr>
          <p:nvPr/>
        </p:nvSpPr>
        <p:spPr>
          <a:xfrm>
            <a:off x="0" y="1"/>
            <a:ext cx="12192000" cy="1553378"/>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Avenir Book" panose="020B0503020203020204" pitchFamily="34" charset="-78"/>
                <a:cs typeface="Avenir Book" panose="020B0503020203020204" pitchFamily="34" charset="-78"/>
              </a:rPr>
              <a:t>Only a few data points?! Just use a table! NOT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51" y="2428359"/>
            <a:ext cx="5713349" cy="1733263"/>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3233"/>
          <a:stretch/>
        </p:blipFill>
        <p:spPr>
          <a:xfrm>
            <a:off x="6290632" y="998989"/>
            <a:ext cx="5709816" cy="5660708"/>
          </a:xfrm>
          <a:prstGeom prst="rect">
            <a:avLst/>
          </a:prstGeom>
        </p:spPr>
      </p:pic>
      <p:sp>
        <p:nvSpPr>
          <p:cNvPr id="3" name="TextBox 2">
            <a:extLst>
              <a:ext uri="{FF2B5EF4-FFF2-40B4-BE49-F238E27FC236}">
                <a16:creationId xmlns:a16="http://schemas.microsoft.com/office/drawing/2014/main" id="{7E4376F2-79D2-4A6D-8800-93C6D10DD214}"/>
              </a:ext>
            </a:extLst>
          </p:cNvPr>
          <p:cNvSpPr txBox="1"/>
          <p:nvPr/>
        </p:nvSpPr>
        <p:spPr>
          <a:xfrm>
            <a:off x="139843" y="6521197"/>
            <a:ext cx="11912313" cy="276999"/>
          </a:xfrm>
          <a:prstGeom prst="rect">
            <a:avLst/>
          </a:prstGeom>
          <a:noFill/>
        </p:spPr>
        <p:txBody>
          <a:bodyPr wrap="square" rtlCol="0">
            <a:spAutoFit/>
          </a:bodyPr>
          <a:lstStyle/>
          <a:p>
            <a:r>
              <a:rPr lang="en-US" sz="1200" dirty="0">
                <a:effectLst/>
                <a:latin typeface="Avenir Book" panose="020B0503020203020204" pitchFamily="34" charset="-78"/>
                <a:ea typeface="Arial" panose="020B0604020202020204" pitchFamily="34" charset="0"/>
              </a:rPr>
              <a:t>Schulz, A.K., Chellapurath, M., Khandelwal, P., Rezaei, S., Merker, S., Jusufi, A. (2023) Spiny Tail Enhances Traction on Diverse Barks in Pel’s Scaly Tailed Squirrel, </a:t>
            </a:r>
            <a:r>
              <a:rPr lang="en-US" sz="1200" i="1" dirty="0">
                <a:effectLst/>
                <a:latin typeface="Avenir Book" panose="020B0503020203020204" pitchFamily="34" charset="-78"/>
                <a:ea typeface="Arial" panose="020B0604020202020204" pitchFamily="34" charset="0"/>
              </a:rPr>
              <a:t>In Prep</a:t>
            </a:r>
            <a:endParaRPr lang="en-US" sz="1200" dirty="0"/>
          </a:p>
        </p:txBody>
      </p:sp>
    </p:spTree>
    <p:extLst>
      <p:ext uri="{BB962C8B-B14F-4D97-AF65-F5344CB8AC3E}">
        <p14:creationId xmlns:p14="http://schemas.microsoft.com/office/powerpoint/2010/main" val="36001987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E93C55F-5E2C-4327-82C5-8DBD6720DF8A}"/>
              </a:ext>
            </a:extLst>
          </p:cNvPr>
          <p:cNvSpPr txBox="1">
            <a:spLocks/>
          </p:cNvSpPr>
          <p:nvPr/>
        </p:nvSpPr>
        <p:spPr>
          <a:xfrm>
            <a:off x="-520995" y="340242"/>
            <a:ext cx="9364337"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venir Book" panose="020B0503020203020204" pitchFamily="34" charset="-78"/>
                <a:cs typeface="Avenir Book" panose="020B0503020203020204" pitchFamily="34" charset="-78"/>
              </a:rPr>
              <a:t>Figure 4 – Presentation Variant</a:t>
            </a:r>
          </a:p>
        </p:txBody>
      </p:sp>
      <p:sp>
        <p:nvSpPr>
          <p:cNvPr id="4" name="TextBox 3"/>
          <p:cNvSpPr txBox="1"/>
          <p:nvPr/>
        </p:nvSpPr>
        <p:spPr>
          <a:xfrm>
            <a:off x="293915" y="1508166"/>
            <a:ext cx="5664530" cy="2554545"/>
          </a:xfrm>
          <a:prstGeom prst="rect">
            <a:avLst/>
          </a:prstGeom>
          <a:noFill/>
        </p:spPr>
        <p:txBody>
          <a:bodyPr wrap="square" rtlCol="0">
            <a:spAutoFit/>
          </a:bodyPr>
          <a:lstStyle/>
          <a:p>
            <a:r>
              <a:rPr lang="en-US" sz="3200" dirty="0">
                <a:latin typeface="Avenir Book" panose="020B0503020203020204" pitchFamily="34" charset="-78"/>
                <a:cs typeface="Avenir Book" panose="020B0503020203020204" pitchFamily="34" charset="-78"/>
              </a:rPr>
              <a:t>When making a presentation</a:t>
            </a:r>
          </a:p>
          <a:p>
            <a:pPr marL="285750" indent="-285750">
              <a:buFont typeface="Arial" panose="020B0604020202020204" pitchFamily="34" charset="0"/>
              <a:buChar char="•"/>
            </a:pPr>
            <a:r>
              <a:rPr lang="en-US" sz="3200" dirty="0">
                <a:latin typeface="Avenir Book" panose="020B0503020203020204" pitchFamily="34" charset="-78"/>
                <a:cs typeface="Avenir Book" panose="020B0503020203020204" pitchFamily="34" charset="-78"/>
              </a:rPr>
              <a:t>Use presentation tools</a:t>
            </a:r>
          </a:p>
          <a:p>
            <a:pPr marL="285750" indent="-285750">
              <a:buFont typeface="Arial" panose="020B0604020202020204" pitchFamily="34" charset="0"/>
              <a:buChar char="•"/>
            </a:pPr>
            <a:r>
              <a:rPr lang="en-US" sz="3200" dirty="0">
                <a:latin typeface="Avenir Book" panose="020B0503020203020204" pitchFamily="34" charset="-78"/>
                <a:cs typeface="Avenir Book" panose="020B0503020203020204" pitchFamily="34" charset="-78"/>
              </a:rPr>
              <a:t>Modify visuals</a:t>
            </a:r>
          </a:p>
          <a:p>
            <a:pPr marL="285750" indent="-285750">
              <a:buFont typeface="Arial" panose="020B0604020202020204" pitchFamily="34" charset="0"/>
              <a:buChar char="•"/>
            </a:pPr>
            <a:r>
              <a:rPr lang="en-US" sz="3200" dirty="0">
                <a:latin typeface="Avenir Book" panose="020B0503020203020204" pitchFamily="34" charset="-78"/>
                <a:cs typeface="Avenir Book" panose="020B0503020203020204" pitchFamily="34" charset="-78"/>
              </a:rPr>
              <a:t>The presenter supplements the figures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8633" y="-1115024"/>
            <a:ext cx="13527866" cy="9564962"/>
          </a:xfrm>
          <a:prstGeom prst="rect">
            <a:avLst/>
          </a:prstGeom>
        </p:spPr>
      </p:pic>
    </p:spTree>
    <p:extLst>
      <p:ext uri="{BB962C8B-B14F-4D97-AF65-F5344CB8AC3E}">
        <p14:creationId xmlns:p14="http://schemas.microsoft.com/office/powerpoint/2010/main" val="19175716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561" y="2818393"/>
            <a:ext cx="10515600" cy="1325563"/>
          </a:xfrm>
        </p:spPr>
        <p:txBody>
          <a:bodyPr/>
          <a:lstStyle/>
          <a:p>
            <a:pPr algn="ctr"/>
            <a:r>
              <a:rPr lang="en-US" dirty="0">
                <a:latin typeface="Avenir Book" panose="020B0503020203020204" pitchFamily="34" charset="-78"/>
                <a:cs typeface="Avenir Book" panose="020B0503020203020204" pitchFamily="34" charset="-78"/>
              </a:rPr>
              <a:t>What are the primary differences you see with posters versus presentations? </a:t>
            </a:r>
          </a:p>
        </p:txBody>
      </p:sp>
    </p:spTree>
    <p:extLst>
      <p:ext uri="{BB962C8B-B14F-4D97-AF65-F5344CB8AC3E}">
        <p14:creationId xmlns:p14="http://schemas.microsoft.com/office/powerpoint/2010/main" val="60225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31354" y="55743"/>
            <a:ext cx="1160076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venir Book" panose="020B0503020203020204" pitchFamily="34" charset="-78"/>
                <a:cs typeface="Avenir Book" panose="020B0503020203020204" pitchFamily="34" charset="-78"/>
              </a:rPr>
              <a:t>Creating the best currency: visualizations in publications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709" y="962663"/>
            <a:ext cx="3905684" cy="5173730"/>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57878"/>
          <a:stretch/>
        </p:blipFill>
        <p:spPr>
          <a:xfrm>
            <a:off x="5337223" y="1290379"/>
            <a:ext cx="6623423" cy="4870842"/>
          </a:xfrm>
          <a:prstGeom prst="rect">
            <a:avLst/>
          </a:prstGeom>
        </p:spPr>
      </p:pic>
      <p:sp>
        <p:nvSpPr>
          <p:cNvPr id="5" name="TextBox 4">
            <a:extLst>
              <a:ext uri="{FF2B5EF4-FFF2-40B4-BE49-F238E27FC236}">
                <a16:creationId xmlns:a16="http://schemas.microsoft.com/office/drawing/2014/main" id="{C7585573-81D7-4030-8B05-6DD8BCA0C20E}"/>
              </a:ext>
            </a:extLst>
          </p:cNvPr>
          <p:cNvSpPr txBox="1"/>
          <p:nvPr/>
        </p:nvSpPr>
        <p:spPr>
          <a:xfrm>
            <a:off x="231354" y="6448181"/>
            <a:ext cx="5199961" cy="338554"/>
          </a:xfrm>
          <a:prstGeom prst="rect">
            <a:avLst/>
          </a:prstGeom>
          <a:noFill/>
        </p:spPr>
        <p:txBody>
          <a:bodyPr wrap="square" rtlCol="0">
            <a:spAutoFit/>
          </a:bodyPr>
          <a:lstStyle/>
          <a:p>
            <a:r>
              <a:rPr lang="en-US" sz="800" dirty="0">
                <a:effectLst/>
                <a:latin typeface="+mj-lt"/>
                <a:ea typeface="Arial" panose="020B0604020202020204" pitchFamily="34" charset="0"/>
              </a:rPr>
              <a:t>Rokhmanova N, Kuchenbecker KJ, Shull PB, Ferber R, </a:t>
            </a:r>
            <a:r>
              <a:rPr lang="en-US" sz="800" dirty="0" err="1">
                <a:effectLst/>
                <a:latin typeface="+mj-lt"/>
                <a:ea typeface="Arial" panose="020B0604020202020204" pitchFamily="34" charset="0"/>
              </a:rPr>
              <a:t>Halilaj</a:t>
            </a:r>
            <a:r>
              <a:rPr lang="en-US" sz="800" dirty="0">
                <a:effectLst/>
                <a:latin typeface="+mj-lt"/>
                <a:ea typeface="Arial" panose="020B0604020202020204" pitchFamily="34" charset="0"/>
              </a:rPr>
              <a:t> E (2022) Predicting knee adduction moment response to gait retraining with minimal clinical data. PLOS Computational Biology 18(5): e1009500</a:t>
            </a:r>
            <a:endParaRPr lang="en-US" sz="800" dirty="0">
              <a:latin typeface="+mj-lt"/>
            </a:endParaRPr>
          </a:p>
        </p:txBody>
      </p:sp>
      <p:sp>
        <p:nvSpPr>
          <p:cNvPr id="6" name="TextBox 5">
            <a:extLst>
              <a:ext uri="{FF2B5EF4-FFF2-40B4-BE49-F238E27FC236}">
                <a16:creationId xmlns:a16="http://schemas.microsoft.com/office/drawing/2014/main" id="{713B40F2-AB3F-4504-94AA-1F78B9BB59DA}"/>
              </a:ext>
            </a:extLst>
          </p:cNvPr>
          <p:cNvSpPr txBox="1"/>
          <p:nvPr/>
        </p:nvSpPr>
        <p:spPr>
          <a:xfrm>
            <a:off x="6411816" y="6448181"/>
            <a:ext cx="5310130" cy="461665"/>
          </a:xfrm>
          <a:prstGeom prst="rect">
            <a:avLst/>
          </a:prstGeom>
          <a:noFill/>
        </p:spPr>
        <p:txBody>
          <a:bodyPr wrap="square" rtlCol="0">
            <a:spAutoFit/>
          </a:bodyPr>
          <a:lstStyle/>
          <a:p>
            <a:r>
              <a:rPr lang="en-US" sz="800" dirty="0">
                <a:effectLst/>
                <a:latin typeface="+mj-lt"/>
                <a:ea typeface="Arial" panose="020B0604020202020204" pitchFamily="34" charset="0"/>
              </a:rPr>
              <a:t>A. K. Schulz </a:t>
            </a:r>
            <a:r>
              <a:rPr lang="en-US" sz="800" i="1" dirty="0">
                <a:effectLst/>
                <a:latin typeface="+mj-lt"/>
                <a:ea typeface="Arial" panose="020B0604020202020204" pitchFamily="34" charset="0"/>
              </a:rPr>
              <a:t>et al.</a:t>
            </a:r>
            <a:r>
              <a:rPr lang="en-US" sz="800" dirty="0">
                <a:effectLst/>
                <a:latin typeface="+mj-lt"/>
                <a:ea typeface="Arial" panose="020B0604020202020204" pitchFamily="34" charset="0"/>
              </a:rPr>
              <a:t>, “Skin wrinkles and folds enable asymmetric stretch in the elephant trunk,” </a:t>
            </a:r>
            <a:r>
              <a:rPr lang="en-US" sz="800" i="1" dirty="0">
                <a:effectLst/>
                <a:latin typeface="+mj-lt"/>
                <a:ea typeface="Arial" panose="020B0604020202020204" pitchFamily="34" charset="0"/>
              </a:rPr>
              <a:t>Proceedings of the National Academy of Sciences</a:t>
            </a:r>
            <a:r>
              <a:rPr lang="en-US" sz="800" dirty="0">
                <a:effectLst/>
                <a:latin typeface="+mj-lt"/>
                <a:ea typeface="Arial" panose="020B0604020202020204" pitchFamily="34" charset="0"/>
              </a:rPr>
              <a:t>, vol. 119, no. 31, p. e2122563119, Aug. 2022</a:t>
            </a:r>
          </a:p>
          <a:p>
            <a:endParaRPr lang="en-US" sz="800" dirty="0">
              <a:latin typeface="+mj-lt"/>
            </a:endParaRPr>
          </a:p>
        </p:txBody>
      </p:sp>
    </p:spTree>
    <p:extLst>
      <p:ext uri="{BB962C8B-B14F-4D97-AF65-F5344CB8AC3E}">
        <p14:creationId xmlns:p14="http://schemas.microsoft.com/office/powerpoint/2010/main" val="28496004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47850" y="79178"/>
            <a:ext cx="11600761" cy="109962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venir Book" panose="020B0503020203020204" pitchFamily="34" charset="-78"/>
                <a:cs typeface="Avenir Book" panose="020B0503020203020204" pitchFamily="34" charset="-78"/>
              </a:rPr>
              <a:t>The first figure (the screenshot figure)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142" y="762269"/>
            <a:ext cx="10207952" cy="5730114"/>
          </a:xfrm>
          <a:prstGeom prst="rect">
            <a:avLst/>
          </a:prstGeom>
        </p:spPr>
      </p:pic>
      <p:sp>
        <p:nvSpPr>
          <p:cNvPr id="6" name="TextBox 5">
            <a:extLst>
              <a:ext uri="{FF2B5EF4-FFF2-40B4-BE49-F238E27FC236}">
                <a16:creationId xmlns:a16="http://schemas.microsoft.com/office/drawing/2014/main" id="{89C7D5CB-A027-43A5-8367-A81FB5F43799}"/>
              </a:ext>
            </a:extLst>
          </p:cNvPr>
          <p:cNvSpPr txBox="1"/>
          <p:nvPr/>
        </p:nvSpPr>
        <p:spPr>
          <a:xfrm>
            <a:off x="604091" y="6317157"/>
            <a:ext cx="10983817" cy="461665"/>
          </a:xfrm>
          <a:prstGeom prst="rect">
            <a:avLst/>
          </a:prstGeom>
          <a:noFill/>
        </p:spPr>
        <p:txBody>
          <a:bodyPr wrap="square" rtlCol="0">
            <a:spAutoFit/>
          </a:bodyPr>
          <a:lstStyle/>
          <a:p>
            <a:r>
              <a:rPr lang="en-US" sz="1200" dirty="0" err="1">
                <a:effectLst/>
                <a:latin typeface="Avenir Book" panose="020B0503020203020204" pitchFamily="34" charset="-78"/>
                <a:ea typeface="Arial" panose="020B0604020202020204" pitchFamily="34" charset="0"/>
              </a:rPr>
              <a:t>Ruegg</a:t>
            </a:r>
            <a:r>
              <a:rPr lang="en-US" sz="1200" dirty="0">
                <a:effectLst/>
                <a:latin typeface="Avenir Book" panose="020B0503020203020204" pitchFamily="34" charset="-78"/>
                <a:ea typeface="Arial" panose="020B0604020202020204" pitchFamily="34" charset="0"/>
              </a:rPr>
              <a:t>, N., Tripathi, S., Schindler, K., Black, M., </a:t>
            </a:r>
            <a:r>
              <a:rPr lang="en-US" sz="1200" dirty="0" err="1">
                <a:effectLst/>
                <a:latin typeface="Avenir Book" panose="020B0503020203020204" pitchFamily="34" charset="-78"/>
                <a:ea typeface="Arial" panose="020B0604020202020204" pitchFamily="34" charset="0"/>
              </a:rPr>
              <a:t>Zuffi</a:t>
            </a:r>
            <a:r>
              <a:rPr lang="en-US" sz="1200" dirty="0">
                <a:effectLst/>
                <a:latin typeface="Avenir Book" panose="020B0503020203020204" pitchFamily="34" charset="-78"/>
                <a:ea typeface="Arial" panose="020B0604020202020204" pitchFamily="34" charset="0"/>
              </a:rPr>
              <a:t>, S., BITE: Beyond Priors for Improved Three-D Dog Pose Estimation, IEEE/CVF Conf. on Computer Vision and Pattern Recognition (CVPR), 2023</a:t>
            </a:r>
            <a:endParaRPr lang="en-US" sz="1200" dirty="0"/>
          </a:p>
        </p:txBody>
      </p:sp>
    </p:spTree>
    <p:extLst>
      <p:ext uri="{BB962C8B-B14F-4D97-AF65-F5344CB8AC3E}">
        <p14:creationId xmlns:p14="http://schemas.microsoft.com/office/powerpoint/2010/main" val="36241359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6995" y="332275"/>
            <a:ext cx="10410940" cy="7361120"/>
          </a:xfrm>
          <a:prstGeom prst="rect">
            <a:avLst/>
          </a:prstGeom>
        </p:spPr>
      </p:pic>
      <p:sp>
        <p:nvSpPr>
          <p:cNvPr id="2" name="Title 1"/>
          <p:cNvSpPr txBox="1">
            <a:spLocks/>
          </p:cNvSpPr>
          <p:nvPr/>
        </p:nvSpPr>
        <p:spPr>
          <a:xfrm>
            <a:off x="258866" y="1"/>
            <a:ext cx="11600761" cy="1013552"/>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Avenir Book" panose="020B0503020203020204" pitchFamily="34" charset="-78"/>
                <a:cs typeface="Avenir Book" panose="020B0503020203020204" pitchFamily="34" charset="-78"/>
              </a:rPr>
              <a:t>Use your panels</a:t>
            </a:r>
          </a:p>
        </p:txBody>
      </p:sp>
    </p:spTree>
    <p:extLst>
      <p:ext uri="{BB962C8B-B14F-4D97-AF65-F5344CB8AC3E}">
        <p14:creationId xmlns:p14="http://schemas.microsoft.com/office/powerpoint/2010/main" val="1549205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58866" y="1"/>
            <a:ext cx="11600761" cy="1013552"/>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Avenir Book" panose="020B0503020203020204" pitchFamily="34" charset="-78"/>
                <a:cs typeface="Avenir Book" panose="020B0503020203020204" pitchFamily="34" charset="-78"/>
              </a:rPr>
              <a:t>Use schematics to explain findings</a:t>
            </a:r>
          </a:p>
        </p:txBody>
      </p:sp>
      <p:pic>
        <p:nvPicPr>
          <p:cNvPr id="6" name="Picture 5">
            <a:extLst>
              <a:ext uri="{FF2B5EF4-FFF2-40B4-BE49-F238E27FC236}">
                <a16:creationId xmlns:a16="http://schemas.microsoft.com/office/drawing/2014/main" id="{7B500926-0409-4EA2-A67A-31C96D4C5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483" y="1303839"/>
            <a:ext cx="10689033" cy="4244949"/>
          </a:xfrm>
          <a:prstGeom prst="rect">
            <a:avLst/>
          </a:prstGeom>
        </p:spPr>
      </p:pic>
      <p:sp>
        <p:nvSpPr>
          <p:cNvPr id="7" name="TextBox 6">
            <a:extLst>
              <a:ext uri="{FF2B5EF4-FFF2-40B4-BE49-F238E27FC236}">
                <a16:creationId xmlns:a16="http://schemas.microsoft.com/office/drawing/2014/main" id="{020B151C-568C-484E-A648-F330A5EA7090}"/>
              </a:ext>
            </a:extLst>
          </p:cNvPr>
          <p:cNvSpPr txBox="1"/>
          <p:nvPr/>
        </p:nvSpPr>
        <p:spPr>
          <a:xfrm>
            <a:off x="176270" y="6300247"/>
            <a:ext cx="11683357" cy="461665"/>
          </a:xfrm>
          <a:prstGeom prst="rect">
            <a:avLst/>
          </a:prstGeom>
          <a:noFill/>
        </p:spPr>
        <p:txBody>
          <a:bodyPr wrap="square" rtlCol="0">
            <a:spAutoFit/>
          </a:bodyPr>
          <a:lstStyle/>
          <a:p>
            <a:r>
              <a:rPr lang="en-US" sz="1200" b="0" i="0" dirty="0">
                <a:solidFill>
                  <a:srgbClr val="202020"/>
                </a:solidFill>
                <a:effectLst/>
                <a:latin typeface="+mj-lt"/>
              </a:rPr>
              <a:t>Rokhmanova N, Kuchenbecker KJ, Shull PB, Ferber R, </a:t>
            </a:r>
            <a:r>
              <a:rPr lang="en-US" sz="1200" b="0" i="0" dirty="0" err="1">
                <a:solidFill>
                  <a:srgbClr val="202020"/>
                </a:solidFill>
                <a:effectLst/>
                <a:latin typeface="+mj-lt"/>
              </a:rPr>
              <a:t>Halilaj</a:t>
            </a:r>
            <a:r>
              <a:rPr lang="en-US" sz="1200" b="0" i="0" dirty="0">
                <a:solidFill>
                  <a:srgbClr val="202020"/>
                </a:solidFill>
                <a:effectLst/>
                <a:latin typeface="+mj-lt"/>
              </a:rPr>
              <a:t> E (2022) Predicting knee adduction moment response to gait retraining with minimal clinical data. PLOS Computational Biology 18(5): e1009500. </a:t>
            </a:r>
            <a:r>
              <a:rPr lang="en-US" sz="1200" b="0" i="0" u="sng" dirty="0">
                <a:solidFill>
                  <a:srgbClr val="50A1EF"/>
                </a:solidFill>
                <a:effectLst/>
                <a:latin typeface="+mj-lt"/>
                <a:hlinkClick r:id="rId3"/>
              </a:rPr>
              <a:t>https://doi.org/10.1371/journal.pcbi.1009500</a:t>
            </a:r>
            <a:endParaRPr lang="en-US" sz="1200" dirty="0">
              <a:latin typeface="+mj-lt"/>
            </a:endParaRPr>
          </a:p>
        </p:txBody>
      </p:sp>
    </p:spTree>
    <p:extLst>
      <p:ext uri="{BB962C8B-B14F-4D97-AF65-F5344CB8AC3E}">
        <p14:creationId xmlns:p14="http://schemas.microsoft.com/office/powerpoint/2010/main" val="10077484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58866" y="1"/>
            <a:ext cx="11600761" cy="1013552"/>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Avenir Book" panose="020B0503020203020204" pitchFamily="34" charset="-78"/>
                <a:cs typeface="Avenir Book" panose="020B0503020203020204" pitchFamily="34" charset="-78"/>
              </a:rPr>
              <a:t>Keep colors consistent for variables </a:t>
            </a:r>
          </a:p>
        </p:txBody>
      </p:sp>
      <p:pic>
        <p:nvPicPr>
          <p:cNvPr id="6" name="Picture 5">
            <a:extLst>
              <a:ext uri="{FF2B5EF4-FFF2-40B4-BE49-F238E27FC236}">
                <a16:creationId xmlns:a16="http://schemas.microsoft.com/office/drawing/2014/main" id="{D5E9663F-8363-4332-B3CF-7C9B8965F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330" y="1532600"/>
            <a:ext cx="10773339" cy="4093870"/>
          </a:xfrm>
          <a:prstGeom prst="rect">
            <a:avLst/>
          </a:prstGeom>
        </p:spPr>
      </p:pic>
      <p:sp>
        <p:nvSpPr>
          <p:cNvPr id="7" name="TextBox 6">
            <a:extLst>
              <a:ext uri="{FF2B5EF4-FFF2-40B4-BE49-F238E27FC236}">
                <a16:creationId xmlns:a16="http://schemas.microsoft.com/office/drawing/2014/main" id="{D6EF1C3B-3546-4C66-BB03-0EC2C79C1E1E}"/>
              </a:ext>
            </a:extLst>
          </p:cNvPr>
          <p:cNvSpPr txBox="1"/>
          <p:nvPr/>
        </p:nvSpPr>
        <p:spPr>
          <a:xfrm>
            <a:off x="440675" y="6092326"/>
            <a:ext cx="11501609" cy="461665"/>
          </a:xfrm>
          <a:prstGeom prst="rect">
            <a:avLst/>
          </a:prstGeom>
          <a:noFill/>
        </p:spPr>
        <p:txBody>
          <a:bodyPr wrap="square" rtlCol="0">
            <a:spAutoFit/>
          </a:bodyPr>
          <a:lstStyle/>
          <a:p>
            <a:r>
              <a:rPr lang="en-US" sz="1200" b="0" i="0" dirty="0">
                <a:solidFill>
                  <a:srgbClr val="202020"/>
                </a:solidFill>
                <a:effectLst/>
                <a:latin typeface="+mj-lt"/>
              </a:rPr>
              <a:t>Rokhmanova N, Kuchenbecker KJ, Shull PB, Ferber R, </a:t>
            </a:r>
            <a:r>
              <a:rPr lang="en-US" sz="1200" b="0" i="0" dirty="0" err="1">
                <a:solidFill>
                  <a:srgbClr val="202020"/>
                </a:solidFill>
                <a:effectLst/>
                <a:latin typeface="+mj-lt"/>
              </a:rPr>
              <a:t>Halilaj</a:t>
            </a:r>
            <a:r>
              <a:rPr lang="en-US" sz="1200" b="0" i="0" dirty="0">
                <a:solidFill>
                  <a:srgbClr val="202020"/>
                </a:solidFill>
                <a:effectLst/>
                <a:latin typeface="+mj-lt"/>
              </a:rPr>
              <a:t> E (2022) Predicting knee adduction moment response to gait retraining with minimal clinical data. PLOS Computational Biology 18(5): e1009500. </a:t>
            </a:r>
            <a:r>
              <a:rPr lang="en-US" sz="1200" b="0" i="0" u="sng" dirty="0">
                <a:solidFill>
                  <a:srgbClr val="50A1EF"/>
                </a:solidFill>
                <a:effectLst/>
                <a:latin typeface="+mj-lt"/>
                <a:hlinkClick r:id="rId3"/>
              </a:rPr>
              <a:t>https://doi.org/10.1371/journal.pcbi.1009500</a:t>
            </a:r>
            <a:endParaRPr lang="en-US" sz="1200" dirty="0">
              <a:latin typeface="+mj-lt"/>
            </a:endParaRPr>
          </a:p>
        </p:txBody>
      </p:sp>
    </p:spTree>
    <p:extLst>
      <p:ext uri="{BB962C8B-B14F-4D97-AF65-F5344CB8AC3E}">
        <p14:creationId xmlns:p14="http://schemas.microsoft.com/office/powerpoint/2010/main" val="2706608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6241" y="-17963"/>
            <a:ext cx="8238002" cy="6969172"/>
          </a:xfrm>
          <a:prstGeom prst="rect">
            <a:avLst/>
          </a:prstGeom>
        </p:spPr>
      </p:pic>
      <p:sp>
        <p:nvSpPr>
          <p:cNvPr id="3" name="Title 1">
            <a:extLst>
              <a:ext uri="{FF2B5EF4-FFF2-40B4-BE49-F238E27FC236}">
                <a16:creationId xmlns:a16="http://schemas.microsoft.com/office/drawing/2014/main" id="{1E93C55F-5E2C-4327-82C5-8DBD6720DF8A}"/>
              </a:ext>
            </a:extLst>
          </p:cNvPr>
          <p:cNvSpPr txBox="1">
            <a:spLocks/>
          </p:cNvSpPr>
          <p:nvPr/>
        </p:nvSpPr>
        <p:spPr>
          <a:xfrm>
            <a:off x="-265813" y="236557"/>
            <a:ext cx="8070112" cy="132556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venir Book" panose="020B0503020203020204" pitchFamily="34" charset="-78"/>
                <a:cs typeface="Avenir Book" panose="020B0503020203020204" pitchFamily="34" charset="-78"/>
              </a:rPr>
              <a:t>Figure 4 – Publication Variant</a:t>
            </a:r>
          </a:p>
        </p:txBody>
      </p:sp>
      <p:sp>
        <p:nvSpPr>
          <p:cNvPr id="4" name="TextBox 3"/>
          <p:cNvSpPr txBox="1"/>
          <p:nvPr/>
        </p:nvSpPr>
        <p:spPr>
          <a:xfrm>
            <a:off x="150695" y="1816639"/>
            <a:ext cx="5664530" cy="2554545"/>
          </a:xfrm>
          <a:prstGeom prst="rect">
            <a:avLst/>
          </a:prstGeom>
          <a:noFill/>
        </p:spPr>
        <p:txBody>
          <a:bodyPr wrap="square" rtlCol="0">
            <a:spAutoFit/>
          </a:bodyPr>
          <a:lstStyle/>
          <a:p>
            <a:r>
              <a:rPr lang="en-US" sz="3200" dirty="0">
                <a:latin typeface="Avenir Book" panose="020B0503020203020204" pitchFamily="34" charset="-78"/>
                <a:cs typeface="Avenir Book" panose="020B0503020203020204" pitchFamily="34" charset="-78"/>
              </a:rPr>
              <a:t>When making a presentation</a:t>
            </a:r>
          </a:p>
          <a:p>
            <a:pPr marL="285750" indent="-285750">
              <a:buFont typeface="Arial" panose="020B0604020202020204" pitchFamily="34" charset="0"/>
              <a:buChar char="•"/>
            </a:pPr>
            <a:r>
              <a:rPr lang="en-US" sz="3200" dirty="0">
                <a:latin typeface="Avenir Book" panose="020B0503020203020204" pitchFamily="34" charset="-78"/>
                <a:cs typeface="Avenir Book" panose="020B0503020203020204" pitchFamily="34" charset="-78"/>
              </a:rPr>
              <a:t>Use schematics</a:t>
            </a:r>
          </a:p>
          <a:p>
            <a:pPr marL="285750" indent="-285750">
              <a:buFont typeface="Arial" panose="020B0604020202020204" pitchFamily="34" charset="0"/>
              <a:buChar char="•"/>
            </a:pPr>
            <a:r>
              <a:rPr lang="en-US" sz="3200" dirty="0">
                <a:latin typeface="Avenir Book" panose="020B0503020203020204" pitchFamily="34" charset="-78"/>
                <a:cs typeface="Avenir Book" panose="020B0503020203020204" pitchFamily="34" charset="-78"/>
              </a:rPr>
              <a:t>Use panels</a:t>
            </a:r>
          </a:p>
          <a:p>
            <a:pPr marL="285750" indent="-285750">
              <a:buFont typeface="Arial" panose="020B0604020202020204" pitchFamily="34" charset="0"/>
              <a:buChar char="•"/>
            </a:pPr>
            <a:r>
              <a:rPr lang="en-US" sz="3200" dirty="0">
                <a:latin typeface="Avenir Book" panose="020B0503020203020204" pitchFamily="34" charset="-78"/>
                <a:cs typeface="Avenir Book" panose="020B0503020203020204" pitchFamily="34" charset="-78"/>
              </a:rPr>
              <a:t>Good first impressions</a:t>
            </a:r>
          </a:p>
          <a:p>
            <a:pPr marL="285750" indent="-285750">
              <a:buFont typeface="Arial" panose="020B0604020202020204" pitchFamily="34" charset="0"/>
              <a:buChar char="•"/>
            </a:pPr>
            <a:r>
              <a:rPr lang="en-US" sz="3200" dirty="0">
                <a:latin typeface="Avenir Book" panose="020B0503020203020204" pitchFamily="34" charset="-78"/>
                <a:cs typeface="Avenir Book" panose="020B0503020203020204" pitchFamily="34" charset="-78"/>
              </a:rPr>
              <a:t>Keep colors consistent</a:t>
            </a:r>
          </a:p>
        </p:txBody>
      </p:sp>
    </p:spTree>
    <p:extLst>
      <p:ext uri="{BB962C8B-B14F-4D97-AF65-F5344CB8AC3E}">
        <p14:creationId xmlns:p14="http://schemas.microsoft.com/office/powerpoint/2010/main" val="1961204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377538"/>
            <a:ext cx="13538590" cy="4967797"/>
            <a:chOff x="896586" y="3362743"/>
            <a:chExt cx="11089627" cy="4069184"/>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6586" y="3919118"/>
              <a:ext cx="3389292" cy="2867267"/>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2057" y="3538847"/>
              <a:ext cx="5324156" cy="376447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4393" y="3362743"/>
              <a:ext cx="5755106" cy="4069184"/>
            </a:xfrm>
            <a:prstGeom prst="rect">
              <a:avLst/>
            </a:prstGeom>
          </p:spPr>
        </p:pic>
      </p:grpSp>
      <p:sp>
        <p:nvSpPr>
          <p:cNvPr id="6" name="Title 1">
            <a:extLst>
              <a:ext uri="{FF2B5EF4-FFF2-40B4-BE49-F238E27FC236}">
                <a16:creationId xmlns:a16="http://schemas.microsoft.com/office/drawing/2014/main" id="{1E93C55F-5E2C-4327-82C5-8DBD6720DF8A}"/>
              </a:ext>
            </a:extLst>
          </p:cNvPr>
          <p:cNvSpPr txBox="1">
            <a:spLocks/>
          </p:cNvSpPr>
          <p:nvPr/>
        </p:nvSpPr>
        <p:spPr>
          <a:xfrm>
            <a:off x="159459" y="266969"/>
            <a:ext cx="1191095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venir Book" panose="020B0503020203020204" pitchFamily="34" charset="-78"/>
                <a:cs typeface="Avenir Book" panose="020B0503020203020204" pitchFamily="34" charset="-78"/>
              </a:rPr>
              <a:t>One size does not fit all: </a:t>
            </a:r>
          </a:p>
          <a:p>
            <a:pPr algn="ctr"/>
            <a:r>
              <a:rPr lang="en-US" dirty="0">
                <a:latin typeface="Avenir Book" panose="020B0503020203020204" pitchFamily="34" charset="-78"/>
                <a:cs typeface="Avenir Book" panose="020B0503020203020204" pitchFamily="34" charset="-78"/>
              </a:rPr>
              <a:t>Posters vs. Presentations vs. Publications</a:t>
            </a:r>
          </a:p>
        </p:txBody>
      </p:sp>
    </p:spTree>
    <p:extLst>
      <p:ext uri="{BB962C8B-B14F-4D97-AF65-F5344CB8AC3E}">
        <p14:creationId xmlns:p14="http://schemas.microsoft.com/office/powerpoint/2010/main" val="2475397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6C585C6-DF9A-44BD-B0C4-38381F672F3A}"/>
              </a:ext>
            </a:extLst>
          </p:cNvPr>
          <p:cNvSpPr txBox="1">
            <a:spLocks/>
          </p:cNvSpPr>
          <p:nvPr/>
        </p:nvSpPr>
        <p:spPr>
          <a:xfrm>
            <a:off x="1674564" y="412750"/>
            <a:ext cx="871434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Schedule for Today</a:t>
            </a:r>
          </a:p>
        </p:txBody>
      </p:sp>
      <p:sp>
        <p:nvSpPr>
          <p:cNvPr id="4" name="TextBox 3"/>
          <p:cNvSpPr txBox="1"/>
          <p:nvPr/>
        </p:nvSpPr>
        <p:spPr>
          <a:xfrm>
            <a:off x="771181" y="2170323"/>
            <a:ext cx="10311788" cy="3139321"/>
          </a:xfrm>
          <a:prstGeom prst="rect">
            <a:avLst/>
          </a:prstGeom>
          <a:noFill/>
        </p:spPr>
        <p:txBody>
          <a:bodyPr wrap="square" rtlCol="0">
            <a:spAutoFit/>
          </a:bodyPr>
          <a:lstStyle/>
          <a:p>
            <a:pPr lvl="0" fontAlgn="base"/>
            <a:r>
              <a:rPr lang="en-US" dirty="0"/>
              <a:t>09:55 – 10:10 - Intro of presenters &amp; purpose of workshop </a:t>
            </a:r>
          </a:p>
          <a:p>
            <a:pPr lvl="0" fontAlgn="base"/>
            <a:r>
              <a:rPr lang="en-US" dirty="0"/>
              <a:t>10:10 – 10:28 - Figure Activity, Spectrum of Figures shown </a:t>
            </a:r>
          </a:p>
          <a:p>
            <a:pPr lvl="0" fontAlgn="base"/>
            <a:r>
              <a:rPr lang="en-US" dirty="0"/>
              <a:t>10:28 – 10:30 - Q&amp;A Break </a:t>
            </a:r>
          </a:p>
          <a:p>
            <a:pPr lvl="0" fontAlgn="base"/>
            <a:r>
              <a:rPr lang="en-US" dirty="0"/>
              <a:t>10:30 – 10:43 - Rubric introduction </a:t>
            </a:r>
          </a:p>
          <a:p>
            <a:pPr lvl="0" fontAlgn="base"/>
            <a:r>
              <a:rPr lang="en-US" dirty="0"/>
              <a:t>10:43 – 10:50 - Q&amp;A Break </a:t>
            </a:r>
          </a:p>
          <a:p>
            <a:pPr lvl="0" fontAlgn="base"/>
            <a:r>
              <a:rPr lang="en-US" dirty="0"/>
              <a:t>10:50 – 11:05 - Posters, presentations, publications, give link sheet out</a:t>
            </a:r>
          </a:p>
          <a:p>
            <a:pPr lvl="0" fontAlgn="base"/>
            <a:r>
              <a:rPr lang="en-US" dirty="0"/>
              <a:t>11:05 – 11:20 - Q&amp;A break &amp; transition to breakouts</a:t>
            </a:r>
          </a:p>
          <a:p>
            <a:pPr lvl="0" fontAlgn="base"/>
            <a:r>
              <a:rPr lang="en-US" dirty="0"/>
              <a:t>11:20 – 11:50 - Breakouts </a:t>
            </a:r>
          </a:p>
          <a:p>
            <a:pPr lvl="0" fontAlgn="base"/>
            <a:r>
              <a:rPr lang="en-US" dirty="0"/>
              <a:t>11:50 – 11:55 - Recap, GitHub discussion</a:t>
            </a:r>
          </a:p>
          <a:p>
            <a:pPr lvl="0" fontAlgn="base"/>
            <a:r>
              <a:rPr lang="en-US" dirty="0"/>
              <a:t>11:55 – 12:00 - End </a:t>
            </a:r>
          </a:p>
          <a:p>
            <a:endParaRPr lang="en-US" dirty="0"/>
          </a:p>
        </p:txBody>
      </p:sp>
    </p:spTree>
    <p:extLst>
      <p:ext uri="{BB962C8B-B14F-4D97-AF65-F5344CB8AC3E}">
        <p14:creationId xmlns:p14="http://schemas.microsoft.com/office/powerpoint/2010/main" val="32085383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E6C585C6-DF9A-44BD-B0C4-38381F672F3A}"/>
              </a:ext>
            </a:extLst>
          </p:cNvPr>
          <p:cNvSpPr txBox="1">
            <a:spLocks/>
          </p:cNvSpPr>
          <p:nvPr/>
        </p:nvSpPr>
        <p:spPr>
          <a:xfrm>
            <a:off x="1674564" y="412750"/>
            <a:ext cx="871434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venir Book" panose="020B0503020203020204" pitchFamily="34" charset="-78"/>
                <a:cs typeface="Avenir Book" panose="020B0503020203020204" pitchFamily="34" charset="-78"/>
              </a:rPr>
              <a:t>Schedule for Today</a:t>
            </a:r>
          </a:p>
        </p:txBody>
      </p:sp>
      <p:sp>
        <p:nvSpPr>
          <p:cNvPr id="4" name="TextBox 3"/>
          <p:cNvSpPr txBox="1"/>
          <p:nvPr/>
        </p:nvSpPr>
        <p:spPr>
          <a:xfrm>
            <a:off x="771181" y="2170323"/>
            <a:ext cx="10311788" cy="3139321"/>
          </a:xfrm>
          <a:prstGeom prst="rect">
            <a:avLst/>
          </a:prstGeom>
          <a:noFill/>
        </p:spPr>
        <p:txBody>
          <a:bodyPr wrap="square" rtlCol="0">
            <a:spAutoFit/>
          </a:bodyPr>
          <a:lstStyle/>
          <a:p>
            <a:pPr lvl="0" fontAlgn="base"/>
            <a:r>
              <a:rPr lang="en-US" strike="sngStrike" dirty="0">
                <a:solidFill>
                  <a:schemeClr val="bg1">
                    <a:lumMod val="65000"/>
                  </a:schemeClr>
                </a:solidFill>
                <a:latin typeface="Avenir Book" panose="020B0503020203020204" pitchFamily="34" charset="-78"/>
                <a:cs typeface="Avenir Book" panose="020B0503020203020204" pitchFamily="34" charset="-78"/>
              </a:rPr>
              <a:t>09:55 – 10:10 - Intro of presenters &amp; purpose of workshop </a:t>
            </a:r>
          </a:p>
          <a:p>
            <a:pPr lvl="0" fontAlgn="base"/>
            <a:r>
              <a:rPr lang="en-US" strike="sngStrike" dirty="0">
                <a:solidFill>
                  <a:schemeClr val="bg1">
                    <a:lumMod val="65000"/>
                  </a:schemeClr>
                </a:solidFill>
                <a:latin typeface="Avenir Book" panose="020B0503020203020204" pitchFamily="34" charset="-78"/>
                <a:cs typeface="Avenir Book" panose="020B0503020203020204" pitchFamily="34" charset="-78"/>
              </a:rPr>
              <a:t>10:10 – 10:28 - Figure Activity, Spectrum of Figures shown </a:t>
            </a:r>
          </a:p>
          <a:p>
            <a:pPr lvl="0" fontAlgn="base"/>
            <a:r>
              <a:rPr lang="en-US" strike="sngStrike" dirty="0">
                <a:solidFill>
                  <a:schemeClr val="bg1">
                    <a:lumMod val="65000"/>
                  </a:schemeClr>
                </a:solidFill>
                <a:latin typeface="Avenir Book" panose="020B0503020203020204" pitchFamily="34" charset="-78"/>
                <a:cs typeface="Avenir Book" panose="020B0503020203020204" pitchFamily="34" charset="-78"/>
              </a:rPr>
              <a:t>10:28 – 10:30 - Q&amp;A Break </a:t>
            </a:r>
          </a:p>
          <a:p>
            <a:pPr lvl="0" fontAlgn="base"/>
            <a:r>
              <a:rPr lang="en-US" strike="sngStrike" dirty="0">
                <a:solidFill>
                  <a:schemeClr val="bg1">
                    <a:lumMod val="65000"/>
                  </a:schemeClr>
                </a:solidFill>
                <a:latin typeface="Avenir Book" panose="020B0503020203020204" pitchFamily="34" charset="-78"/>
                <a:cs typeface="Avenir Book" panose="020B0503020203020204" pitchFamily="34" charset="-78"/>
              </a:rPr>
              <a:t>10:30 – 10:43 - Rubric introduction </a:t>
            </a:r>
          </a:p>
          <a:p>
            <a:pPr lvl="0" fontAlgn="base"/>
            <a:r>
              <a:rPr lang="en-US" strike="sngStrike" dirty="0">
                <a:solidFill>
                  <a:schemeClr val="bg1">
                    <a:lumMod val="65000"/>
                  </a:schemeClr>
                </a:solidFill>
                <a:latin typeface="Avenir Book" panose="020B0503020203020204" pitchFamily="34" charset="-78"/>
                <a:cs typeface="Avenir Book" panose="020B0503020203020204" pitchFamily="34" charset="-78"/>
              </a:rPr>
              <a:t>10:43 – 10:50 - Q&amp;A Break </a:t>
            </a:r>
          </a:p>
          <a:p>
            <a:pPr lvl="0" fontAlgn="base"/>
            <a:r>
              <a:rPr lang="en-US" strike="sngStrike" dirty="0">
                <a:solidFill>
                  <a:schemeClr val="bg1">
                    <a:lumMod val="65000"/>
                  </a:schemeClr>
                </a:solidFill>
                <a:latin typeface="Avenir Book" panose="020B0503020203020204" pitchFamily="34" charset="-78"/>
                <a:cs typeface="Avenir Book" panose="020B0503020203020204" pitchFamily="34" charset="-78"/>
              </a:rPr>
              <a:t>10:50 – 11:05 - Posters, presentations, publications, give link sheet out</a:t>
            </a:r>
          </a:p>
          <a:p>
            <a:pPr lvl="0" fontAlgn="base"/>
            <a:r>
              <a:rPr lang="en-US" dirty="0">
                <a:latin typeface="Avenir Book" panose="020B0503020203020204" pitchFamily="34" charset="-78"/>
                <a:cs typeface="Avenir Book" panose="020B0503020203020204" pitchFamily="34" charset="-78"/>
              </a:rPr>
              <a:t>11:05 – 11:20 - Q&amp;A break &amp; transition to breakouts</a:t>
            </a:r>
          </a:p>
          <a:p>
            <a:pPr lvl="0" fontAlgn="base"/>
            <a:r>
              <a:rPr lang="en-US" dirty="0">
                <a:latin typeface="Avenir Book" panose="020B0503020203020204" pitchFamily="34" charset="-78"/>
                <a:cs typeface="Avenir Book" panose="020B0503020203020204" pitchFamily="34" charset="-78"/>
              </a:rPr>
              <a:t>11:20 – 11:50 - Breakouts </a:t>
            </a:r>
          </a:p>
          <a:p>
            <a:pPr lvl="0" fontAlgn="base"/>
            <a:r>
              <a:rPr lang="en-US" dirty="0">
                <a:latin typeface="Avenir Book" panose="020B0503020203020204" pitchFamily="34" charset="-78"/>
                <a:cs typeface="Avenir Book" panose="020B0503020203020204" pitchFamily="34" charset="-78"/>
              </a:rPr>
              <a:t>11:50 – 11:55 - Recap, GitHub discussion</a:t>
            </a:r>
          </a:p>
          <a:p>
            <a:pPr lvl="0" fontAlgn="base"/>
            <a:r>
              <a:rPr lang="en-US" dirty="0">
                <a:latin typeface="Avenir Book" panose="020B0503020203020204" pitchFamily="34" charset="-78"/>
                <a:cs typeface="Avenir Book" panose="020B0503020203020204" pitchFamily="34" charset="-78"/>
              </a:rPr>
              <a:t>11:55 – 12:00 - LimeSurvey &amp; end </a:t>
            </a:r>
          </a:p>
          <a:p>
            <a:endParaRPr lang="en-US" dirty="0">
              <a:latin typeface="Avenir Book" panose="020B0503020203020204" pitchFamily="34" charset="-78"/>
              <a:cs typeface="Avenir Book" panose="020B0503020203020204" pitchFamily="34" charset="-78"/>
            </a:endParaRPr>
          </a:p>
        </p:txBody>
      </p:sp>
    </p:spTree>
    <p:extLst>
      <p:ext uri="{BB962C8B-B14F-4D97-AF65-F5344CB8AC3E}">
        <p14:creationId xmlns:p14="http://schemas.microsoft.com/office/powerpoint/2010/main" val="23417611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EF7580C-6841-4434-9935-206B265ADB55}"/>
              </a:ext>
            </a:extLst>
          </p:cNvPr>
          <p:cNvSpPr txBox="1"/>
          <p:nvPr/>
        </p:nvSpPr>
        <p:spPr>
          <a:xfrm>
            <a:off x="6995265" y="3173834"/>
            <a:ext cx="3951723" cy="461665"/>
          </a:xfrm>
          <a:prstGeom prst="rect">
            <a:avLst/>
          </a:prstGeom>
          <a:noFill/>
        </p:spPr>
        <p:txBody>
          <a:bodyPr wrap="none" rtlCol="0">
            <a:spAutoFit/>
          </a:bodyPr>
          <a:lstStyle/>
          <a:p>
            <a:r>
              <a:rPr lang="en-US" sz="2400" dirty="0">
                <a:latin typeface="Futura Book" panose="020B0500000000000000" pitchFamily="34" charset="0"/>
              </a:rPr>
              <a:t>2. Peer review of YOUR figs</a:t>
            </a:r>
          </a:p>
        </p:txBody>
      </p:sp>
      <p:sp>
        <p:nvSpPr>
          <p:cNvPr id="5" name="TextBox 4">
            <a:extLst>
              <a:ext uri="{FF2B5EF4-FFF2-40B4-BE49-F238E27FC236}">
                <a16:creationId xmlns:a16="http://schemas.microsoft.com/office/drawing/2014/main" id="{C18D50CC-0A2C-4ACD-BC35-C827EE51019F}"/>
              </a:ext>
            </a:extLst>
          </p:cNvPr>
          <p:cNvSpPr txBox="1"/>
          <p:nvPr/>
        </p:nvSpPr>
        <p:spPr>
          <a:xfrm>
            <a:off x="599275" y="3759622"/>
            <a:ext cx="5461958" cy="1384995"/>
          </a:xfrm>
          <a:prstGeom prst="rect">
            <a:avLst/>
          </a:prstGeom>
          <a:noFill/>
        </p:spPr>
        <p:txBody>
          <a:bodyPr wrap="square" rtlCol="0">
            <a:spAutoFit/>
          </a:bodyPr>
          <a:lstStyle/>
          <a:p>
            <a:r>
              <a:rPr lang="en-US" sz="1400" dirty="0">
                <a:latin typeface="+mj-lt"/>
              </a:rPr>
              <a:t>You will learn the basics of:</a:t>
            </a:r>
          </a:p>
          <a:p>
            <a:pPr marL="285750" indent="-285750">
              <a:buFont typeface="Arial" panose="020B0604020202020204" pitchFamily="34" charset="0"/>
              <a:buChar char="•"/>
            </a:pPr>
            <a:r>
              <a:rPr lang="en-US" sz="1400" dirty="0">
                <a:latin typeface="+mj-lt"/>
              </a:rPr>
              <a:t>What tools are available to you in Inkscape</a:t>
            </a:r>
          </a:p>
          <a:p>
            <a:pPr marL="285750" indent="-285750">
              <a:buFont typeface="Arial" panose="020B0604020202020204" pitchFamily="34" charset="0"/>
              <a:buChar char="•"/>
            </a:pPr>
            <a:r>
              <a:rPr lang="en-US" sz="1400" dirty="0">
                <a:latin typeface="+mj-lt"/>
              </a:rPr>
              <a:t>How to use (some of) those tools</a:t>
            </a:r>
          </a:p>
          <a:p>
            <a:pPr marL="285750" indent="-285750">
              <a:buFont typeface="Arial" panose="020B0604020202020204" pitchFamily="34" charset="0"/>
              <a:buChar char="•"/>
            </a:pPr>
            <a:r>
              <a:rPr lang="en-US" sz="1400" dirty="0">
                <a:latin typeface="+mj-lt"/>
              </a:rPr>
              <a:t>How to revise a figure we export from MATLAB </a:t>
            </a:r>
          </a:p>
          <a:p>
            <a:pPr marL="742950" lvl="1" indent="-285750">
              <a:buFont typeface="Arial" panose="020B0604020202020204" pitchFamily="34" charset="0"/>
              <a:buChar char="•"/>
            </a:pPr>
            <a:r>
              <a:rPr lang="en-US" sz="1400" dirty="0">
                <a:latin typeface="+mj-lt"/>
              </a:rPr>
              <a:t>(keep your Figure Rubric close at hand)</a:t>
            </a:r>
          </a:p>
          <a:p>
            <a:pPr marL="285750" indent="-285750">
              <a:buFont typeface="Arial" panose="020B0604020202020204" pitchFamily="34" charset="0"/>
              <a:buChar char="•"/>
            </a:pPr>
            <a:r>
              <a:rPr lang="en-US" sz="1400" dirty="0">
                <a:latin typeface="+mj-lt"/>
              </a:rPr>
              <a:t>How to create a vector illustration by using a photo as a guide</a:t>
            </a:r>
          </a:p>
        </p:txBody>
      </p:sp>
      <p:sp>
        <p:nvSpPr>
          <p:cNvPr id="6" name="TextBox 5">
            <a:extLst>
              <a:ext uri="{FF2B5EF4-FFF2-40B4-BE49-F238E27FC236}">
                <a16:creationId xmlns:a16="http://schemas.microsoft.com/office/drawing/2014/main" id="{7D2A7772-3C86-4C1A-BBDB-FA193764FB18}"/>
              </a:ext>
            </a:extLst>
          </p:cNvPr>
          <p:cNvSpPr txBox="1"/>
          <p:nvPr/>
        </p:nvSpPr>
        <p:spPr>
          <a:xfrm>
            <a:off x="2095188" y="3173834"/>
            <a:ext cx="2390398" cy="461665"/>
          </a:xfrm>
          <a:prstGeom prst="rect">
            <a:avLst/>
          </a:prstGeom>
          <a:noFill/>
        </p:spPr>
        <p:txBody>
          <a:bodyPr wrap="none" rtlCol="0">
            <a:spAutoFit/>
          </a:bodyPr>
          <a:lstStyle/>
          <a:p>
            <a:r>
              <a:rPr lang="en-US" sz="2400" dirty="0">
                <a:latin typeface="Futura Book" panose="020B0500000000000000" pitchFamily="34" charset="0"/>
              </a:rPr>
              <a:t>1. Inkscape 101</a:t>
            </a:r>
          </a:p>
        </p:txBody>
      </p:sp>
      <p:sp>
        <p:nvSpPr>
          <p:cNvPr id="7" name="TextBox 6">
            <a:extLst>
              <a:ext uri="{FF2B5EF4-FFF2-40B4-BE49-F238E27FC236}">
                <a16:creationId xmlns:a16="http://schemas.microsoft.com/office/drawing/2014/main" id="{1E3F3946-25C5-4DE5-B11F-1A92C8ADAC3B}"/>
              </a:ext>
            </a:extLst>
          </p:cNvPr>
          <p:cNvSpPr txBox="1"/>
          <p:nvPr/>
        </p:nvSpPr>
        <p:spPr>
          <a:xfrm>
            <a:off x="6995265" y="3759622"/>
            <a:ext cx="4410442" cy="1169551"/>
          </a:xfrm>
          <a:prstGeom prst="rect">
            <a:avLst/>
          </a:prstGeom>
          <a:noFill/>
        </p:spPr>
        <p:txBody>
          <a:bodyPr wrap="square" rtlCol="0">
            <a:spAutoFit/>
          </a:bodyPr>
          <a:lstStyle/>
          <a:p>
            <a:r>
              <a:rPr lang="en-US" sz="1400" dirty="0">
                <a:latin typeface="+mj-lt"/>
              </a:rPr>
              <a:t>You will get to:</a:t>
            </a:r>
          </a:p>
          <a:p>
            <a:pPr marL="285750" indent="-285750">
              <a:buFont typeface="Arial" panose="020B0604020202020204" pitchFamily="34" charset="0"/>
              <a:buChar char="•"/>
            </a:pPr>
            <a:r>
              <a:rPr lang="en-US" sz="1400" dirty="0">
                <a:latin typeface="+mj-lt"/>
              </a:rPr>
              <a:t>Provide and receive feedback on your figures</a:t>
            </a:r>
          </a:p>
          <a:p>
            <a:pPr marL="285750" indent="-285750">
              <a:buFont typeface="Arial" panose="020B0604020202020204" pitchFamily="34" charset="0"/>
              <a:buChar char="•"/>
            </a:pPr>
            <a:r>
              <a:rPr lang="en-US" sz="1400" dirty="0">
                <a:latin typeface="+mj-lt"/>
              </a:rPr>
              <a:t>Try implementing what we learned today </a:t>
            </a:r>
          </a:p>
          <a:p>
            <a:pPr marL="285750" indent="-285750">
              <a:buFont typeface="Arial" panose="020B0604020202020204" pitchFamily="34" charset="0"/>
              <a:buChar char="•"/>
            </a:pPr>
            <a:r>
              <a:rPr lang="en-US" sz="1400" dirty="0">
                <a:latin typeface="+mj-lt"/>
              </a:rPr>
              <a:t>Think more deeply about the best visualization type for your dataset and analysis</a:t>
            </a:r>
          </a:p>
        </p:txBody>
      </p:sp>
      <p:sp>
        <p:nvSpPr>
          <p:cNvPr id="11" name="Rectangle 10">
            <a:extLst>
              <a:ext uri="{FF2B5EF4-FFF2-40B4-BE49-F238E27FC236}">
                <a16:creationId xmlns:a16="http://schemas.microsoft.com/office/drawing/2014/main" id="{8F9411B8-E82C-428A-BD7A-AB554891DB21}"/>
              </a:ext>
            </a:extLst>
          </p:cNvPr>
          <p:cNvSpPr/>
          <p:nvPr/>
        </p:nvSpPr>
        <p:spPr>
          <a:xfrm>
            <a:off x="9541" y="328549"/>
            <a:ext cx="12192000" cy="1600279"/>
          </a:xfrm>
          <a:prstGeom prst="rect">
            <a:avLst/>
          </a:prstGeom>
          <a:solidFill>
            <a:srgbClr val="706993"/>
          </a:solidFill>
          <a:ln>
            <a:solidFill>
              <a:srgbClr val="7069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6">
            <a:extLst>
              <a:ext uri="{FF2B5EF4-FFF2-40B4-BE49-F238E27FC236}">
                <a16:creationId xmlns:a16="http://schemas.microsoft.com/office/drawing/2014/main" id="{B688A9AC-3EF0-4AEC-9275-5F95256E80F0}"/>
              </a:ext>
            </a:extLst>
          </p:cNvPr>
          <p:cNvSpPr txBox="1">
            <a:spLocks/>
          </p:cNvSpPr>
          <p:nvPr/>
        </p:nvSpPr>
        <p:spPr>
          <a:xfrm>
            <a:off x="1822798" y="514240"/>
            <a:ext cx="8714342" cy="116955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solidFill>
                  <a:schemeClr val="bg1"/>
                </a:solidFill>
              </a:rPr>
              <a:t>Quick show of hands for the breakout sessions:</a:t>
            </a:r>
          </a:p>
        </p:txBody>
      </p:sp>
      <p:sp>
        <p:nvSpPr>
          <p:cNvPr id="10" name="Title 6">
            <a:extLst>
              <a:ext uri="{FF2B5EF4-FFF2-40B4-BE49-F238E27FC236}">
                <a16:creationId xmlns:a16="http://schemas.microsoft.com/office/drawing/2014/main" id="{E74F6ABB-871C-4419-B2B2-6EF4B3FFB006}"/>
              </a:ext>
            </a:extLst>
          </p:cNvPr>
          <p:cNvSpPr txBox="1">
            <a:spLocks/>
          </p:cNvSpPr>
          <p:nvPr/>
        </p:nvSpPr>
        <p:spPr>
          <a:xfrm>
            <a:off x="11274" y="5879394"/>
            <a:ext cx="12190267" cy="6500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rgbClr val="FF0000"/>
                </a:solidFill>
              </a:rPr>
              <a:t>Keep and/or update if holding breakout sessions</a:t>
            </a:r>
          </a:p>
        </p:txBody>
      </p:sp>
    </p:spTree>
    <p:extLst>
      <p:ext uri="{BB962C8B-B14F-4D97-AF65-F5344CB8AC3E}">
        <p14:creationId xmlns:p14="http://schemas.microsoft.com/office/powerpoint/2010/main" val="37976896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E6C585C6-DF9A-44BD-B0C4-38381F672F3A}"/>
              </a:ext>
            </a:extLst>
          </p:cNvPr>
          <p:cNvSpPr txBox="1">
            <a:spLocks/>
          </p:cNvSpPr>
          <p:nvPr/>
        </p:nvSpPr>
        <p:spPr>
          <a:xfrm>
            <a:off x="1674564" y="412750"/>
            <a:ext cx="871434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706993"/>
                </a:solidFill>
              </a:rPr>
              <a:t>Recap</a:t>
            </a:r>
          </a:p>
        </p:txBody>
      </p:sp>
      <p:sp>
        <p:nvSpPr>
          <p:cNvPr id="4" name="TextBox 3">
            <a:extLst>
              <a:ext uri="{FF2B5EF4-FFF2-40B4-BE49-F238E27FC236}">
                <a16:creationId xmlns:a16="http://schemas.microsoft.com/office/drawing/2014/main" id="{FEF7580C-6841-4434-9935-206B265ADB55}"/>
              </a:ext>
            </a:extLst>
          </p:cNvPr>
          <p:cNvSpPr txBox="1"/>
          <p:nvPr/>
        </p:nvSpPr>
        <p:spPr>
          <a:xfrm>
            <a:off x="8199613" y="2226423"/>
            <a:ext cx="1685077" cy="461665"/>
          </a:xfrm>
          <a:prstGeom prst="rect">
            <a:avLst/>
          </a:prstGeom>
          <a:noFill/>
        </p:spPr>
        <p:txBody>
          <a:bodyPr wrap="none" rtlCol="0">
            <a:spAutoFit/>
          </a:bodyPr>
          <a:lstStyle/>
          <a:p>
            <a:r>
              <a:rPr lang="en-US" sz="2400" dirty="0">
                <a:latin typeface="Futura Book" panose="020B0500000000000000" pitchFamily="34" charset="0"/>
              </a:rPr>
              <a:t>LEARNING</a:t>
            </a:r>
          </a:p>
        </p:txBody>
      </p:sp>
      <p:sp>
        <p:nvSpPr>
          <p:cNvPr id="5" name="TextBox 4">
            <a:extLst>
              <a:ext uri="{FF2B5EF4-FFF2-40B4-BE49-F238E27FC236}">
                <a16:creationId xmlns:a16="http://schemas.microsoft.com/office/drawing/2014/main" id="{C18D50CC-0A2C-4ACD-BC35-C827EE51019F}"/>
              </a:ext>
            </a:extLst>
          </p:cNvPr>
          <p:cNvSpPr txBox="1"/>
          <p:nvPr/>
        </p:nvSpPr>
        <p:spPr>
          <a:xfrm>
            <a:off x="634042" y="2812210"/>
            <a:ext cx="5376233" cy="1600438"/>
          </a:xfrm>
          <a:prstGeom prst="rect">
            <a:avLst/>
          </a:prstGeom>
          <a:noFill/>
        </p:spPr>
        <p:txBody>
          <a:bodyPr wrap="square" rtlCol="0">
            <a:spAutoFit/>
          </a:bodyPr>
          <a:lstStyle/>
          <a:p>
            <a:r>
              <a:rPr lang="en-US" sz="1400" dirty="0">
                <a:latin typeface="+mj-lt"/>
              </a:rPr>
              <a:t>Participants will learn how to critically review their figures using:</a:t>
            </a:r>
          </a:p>
          <a:p>
            <a:pPr marL="285750" indent="-285750">
              <a:buFont typeface="Arial" panose="020B0604020202020204" pitchFamily="34" charset="0"/>
              <a:buChar char="•"/>
            </a:pPr>
            <a:r>
              <a:rPr lang="en-US" sz="1400" dirty="0">
                <a:latin typeface="+mj-lt"/>
              </a:rPr>
              <a:t>The Figure Spectrum</a:t>
            </a:r>
          </a:p>
          <a:p>
            <a:pPr marL="285750" indent="-285750">
              <a:buFont typeface="Arial" panose="020B0604020202020204" pitchFamily="34" charset="0"/>
              <a:buChar char="•"/>
            </a:pPr>
            <a:r>
              <a:rPr lang="en-US" sz="1400" dirty="0">
                <a:latin typeface="+mj-lt"/>
              </a:rPr>
              <a:t>The Figure Rubric</a:t>
            </a:r>
          </a:p>
          <a:p>
            <a:pPr marL="285750" indent="-285750">
              <a:buFont typeface="Arial" panose="020B0604020202020204" pitchFamily="34" charset="0"/>
              <a:buChar char="•"/>
            </a:pPr>
            <a:endParaRPr lang="en-US" sz="1400" dirty="0">
              <a:latin typeface="+mj-lt"/>
            </a:endParaRPr>
          </a:p>
          <a:p>
            <a:r>
              <a:rPr lang="en-US" sz="1400" dirty="0">
                <a:latin typeface="+mj-lt"/>
              </a:rPr>
              <a:t>Participants will learn about open tools available, such as:</a:t>
            </a:r>
          </a:p>
          <a:p>
            <a:pPr marL="285750" indent="-285750">
              <a:buFont typeface="Arial" panose="020B0604020202020204" pitchFamily="34" charset="0"/>
              <a:buChar char="•"/>
            </a:pPr>
            <a:r>
              <a:rPr lang="en-US" sz="1400" dirty="0">
                <a:latin typeface="+mj-lt"/>
              </a:rPr>
              <a:t>Inkscape</a:t>
            </a:r>
          </a:p>
          <a:p>
            <a:pPr marL="285750" indent="-285750">
              <a:buFont typeface="Arial" panose="020B0604020202020204" pitchFamily="34" charset="0"/>
              <a:buChar char="•"/>
            </a:pPr>
            <a:r>
              <a:rPr lang="en-US" sz="1400" dirty="0">
                <a:latin typeface="+mj-lt"/>
              </a:rPr>
              <a:t>Link Sheet</a:t>
            </a:r>
          </a:p>
        </p:txBody>
      </p:sp>
      <p:sp>
        <p:nvSpPr>
          <p:cNvPr id="6" name="TextBox 5">
            <a:extLst>
              <a:ext uri="{FF2B5EF4-FFF2-40B4-BE49-F238E27FC236}">
                <a16:creationId xmlns:a16="http://schemas.microsoft.com/office/drawing/2014/main" id="{7D2A7772-3C86-4C1A-BBDB-FA193764FB18}"/>
              </a:ext>
            </a:extLst>
          </p:cNvPr>
          <p:cNvSpPr txBox="1"/>
          <p:nvPr/>
        </p:nvSpPr>
        <p:spPr>
          <a:xfrm>
            <a:off x="2129955" y="2226422"/>
            <a:ext cx="1862433" cy="461665"/>
          </a:xfrm>
          <a:prstGeom prst="rect">
            <a:avLst/>
          </a:prstGeom>
          <a:noFill/>
        </p:spPr>
        <p:txBody>
          <a:bodyPr wrap="none" rtlCol="0">
            <a:spAutoFit/>
          </a:bodyPr>
          <a:lstStyle/>
          <a:p>
            <a:r>
              <a:rPr lang="en-US" sz="2400" dirty="0">
                <a:latin typeface="Futura Book" panose="020B0500000000000000" pitchFamily="34" charset="0"/>
              </a:rPr>
              <a:t>TAKE-HOME</a:t>
            </a:r>
          </a:p>
        </p:txBody>
      </p:sp>
      <p:sp>
        <p:nvSpPr>
          <p:cNvPr id="7" name="TextBox 6">
            <a:extLst>
              <a:ext uri="{FF2B5EF4-FFF2-40B4-BE49-F238E27FC236}">
                <a16:creationId xmlns:a16="http://schemas.microsoft.com/office/drawing/2014/main" id="{1E3F3946-25C5-4DE5-B11F-1A92C8ADAC3B}"/>
              </a:ext>
            </a:extLst>
          </p:cNvPr>
          <p:cNvSpPr txBox="1"/>
          <p:nvPr/>
        </p:nvSpPr>
        <p:spPr>
          <a:xfrm>
            <a:off x="6434767" y="2814783"/>
            <a:ext cx="5376233" cy="954107"/>
          </a:xfrm>
          <a:prstGeom prst="rect">
            <a:avLst/>
          </a:prstGeom>
          <a:noFill/>
        </p:spPr>
        <p:txBody>
          <a:bodyPr wrap="square" rtlCol="0">
            <a:spAutoFit/>
          </a:bodyPr>
          <a:lstStyle/>
          <a:p>
            <a:r>
              <a:rPr lang="en-US" sz="1400" dirty="0">
                <a:latin typeface="+mj-lt"/>
              </a:rPr>
              <a:t>Participants will understand key differences between:</a:t>
            </a:r>
          </a:p>
          <a:p>
            <a:pPr marL="285750" indent="-285750">
              <a:buFont typeface="Arial" panose="020B0604020202020204" pitchFamily="34" charset="0"/>
              <a:buChar char="•"/>
            </a:pPr>
            <a:r>
              <a:rPr lang="en-US" sz="1400" dirty="0">
                <a:latin typeface="+mj-lt"/>
              </a:rPr>
              <a:t>Figures for publications</a:t>
            </a:r>
          </a:p>
          <a:p>
            <a:pPr marL="285750" indent="-285750">
              <a:buFont typeface="Arial" panose="020B0604020202020204" pitchFamily="34" charset="0"/>
              <a:buChar char="•"/>
            </a:pPr>
            <a:r>
              <a:rPr lang="en-US" sz="1400" dirty="0">
                <a:latin typeface="+mj-lt"/>
              </a:rPr>
              <a:t>… presentations (e.g. TAC meetings)</a:t>
            </a:r>
          </a:p>
          <a:p>
            <a:pPr marL="285750" indent="-285750">
              <a:buFont typeface="Arial" panose="020B0604020202020204" pitchFamily="34" charset="0"/>
              <a:buChar char="•"/>
            </a:pPr>
            <a:r>
              <a:rPr lang="en-US" sz="1400" dirty="0">
                <a:latin typeface="+mj-lt"/>
              </a:rPr>
              <a:t>… and posters</a:t>
            </a:r>
          </a:p>
        </p:txBody>
      </p:sp>
    </p:spTree>
    <p:extLst>
      <p:ext uri="{BB962C8B-B14F-4D97-AF65-F5344CB8AC3E}">
        <p14:creationId xmlns:p14="http://schemas.microsoft.com/office/powerpoint/2010/main" val="3814054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7F0AF8-6B4E-461B-9CAF-0E942F959D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3063" y="109740"/>
            <a:ext cx="4185873" cy="2093198"/>
          </a:xfrm>
          <a:prstGeom prst="rect">
            <a:avLst/>
          </a:prstGeom>
        </p:spPr>
      </p:pic>
      <p:sp>
        <p:nvSpPr>
          <p:cNvPr id="13" name="Title 6">
            <a:extLst>
              <a:ext uri="{FF2B5EF4-FFF2-40B4-BE49-F238E27FC236}">
                <a16:creationId xmlns:a16="http://schemas.microsoft.com/office/drawing/2014/main" id="{F6F4B845-C118-464B-A556-A08C7E9E60F5}"/>
              </a:ext>
            </a:extLst>
          </p:cNvPr>
          <p:cNvSpPr txBox="1">
            <a:spLocks/>
          </p:cNvSpPr>
          <p:nvPr/>
        </p:nvSpPr>
        <p:spPr>
          <a:xfrm>
            <a:off x="1738829" y="6027003"/>
            <a:ext cx="8714342" cy="6500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BF3034"/>
                </a:solidFill>
              </a:rPr>
              <a:t>Thanks, y’all!</a:t>
            </a:r>
          </a:p>
        </p:txBody>
      </p:sp>
      <p:sp>
        <p:nvSpPr>
          <p:cNvPr id="14" name="Rectangle 13">
            <a:extLst>
              <a:ext uri="{FF2B5EF4-FFF2-40B4-BE49-F238E27FC236}">
                <a16:creationId xmlns:a16="http://schemas.microsoft.com/office/drawing/2014/main" id="{1FD502A3-A975-45FF-80D1-C2BCFD840CA9}"/>
              </a:ext>
            </a:extLst>
          </p:cNvPr>
          <p:cNvSpPr/>
          <p:nvPr/>
        </p:nvSpPr>
        <p:spPr>
          <a:xfrm>
            <a:off x="3040383" y="2291626"/>
            <a:ext cx="1905000" cy="19107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7423F39-B81C-4D0D-BD64-2D13E96D9C07}"/>
              </a:ext>
            </a:extLst>
          </p:cNvPr>
          <p:cNvSpPr/>
          <p:nvPr/>
        </p:nvSpPr>
        <p:spPr>
          <a:xfrm>
            <a:off x="7246617" y="2291626"/>
            <a:ext cx="1905000" cy="19107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CDF3313-20CC-4598-93CB-FD47C96F71A0}"/>
              </a:ext>
            </a:extLst>
          </p:cNvPr>
          <p:cNvSpPr txBox="1"/>
          <p:nvPr/>
        </p:nvSpPr>
        <p:spPr>
          <a:xfrm flipH="1">
            <a:off x="2562224" y="4774138"/>
            <a:ext cx="3297557" cy="461665"/>
          </a:xfrm>
          <a:prstGeom prst="rect">
            <a:avLst/>
          </a:prstGeom>
          <a:noFill/>
        </p:spPr>
        <p:txBody>
          <a:bodyPr wrap="square" rtlCol="0">
            <a:spAutoFit/>
          </a:bodyPr>
          <a:lstStyle/>
          <a:p>
            <a:r>
              <a:rPr lang="en-US" sz="2400" dirty="0">
                <a:solidFill>
                  <a:srgbClr val="FF0000"/>
                </a:solidFill>
              </a:rPr>
              <a:t>Name Here</a:t>
            </a:r>
          </a:p>
        </p:txBody>
      </p:sp>
      <p:sp>
        <p:nvSpPr>
          <p:cNvPr id="19" name="TextBox 18">
            <a:extLst>
              <a:ext uri="{FF2B5EF4-FFF2-40B4-BE49-F238E27FC236}">
                <a16:creationId xmlns:a16="http://schemas.microsoft.com/office/drawing/2014/main" id="{9B4B5D7A-4F15-40D4-9003-BD18F5BEE15A}"/>
              </a:ext>
            </a:extLst>
          </p:cNvPr>
          <p:cNvSpPr txBox="1"/>
          <p:nvPr/>
        </p:nvSpPr>
        <p:spPr>
          <a:xfrm flipH="1">
            <a:off x="7246615" y="4774138"/>
            <a:ext cx="3640459" cy="461665"/>
          </a:xfrm>
          <a:prstGeom prst="rect">
            <a:avLst/>
          </a:prstGeom>
          <a:noFill/>
        </p:spPr>
        <p:txBody>
          <a:bodyPr wrap="square" rtlCol="0">
            <a:spAutoFit/>
          </a:bodyPr>
          <a:lstStyle/>
          <a:p>
            <a:r>
              <a:rPr lang="en-US" sz="2400" dirty="0">
                <a:solidFill>
                  <a:srgbClr val="FF0000"/>
                </a:solidFill>
              </a:rPr>
              <a:t>Name Here</a:t>
            </a:r>
          </a:p>
        </p:txBody>
      </p:sp>
      <p:sp>
        <p:nvSpPr>
          <p:cNvPr id="20" name="TextBox 19">
            <a:extLst>
              <a:ext uri="{FF2B5EF4-FFF2-40B4-BE49-F238E27FC236}">
                <a16:creationId xmlns:a16="http://schemas.microsoft.com/office/drawing/2014/main" id="{2BEDA729-C055-48A6-B57A-4B2B86DC11D1}"/>
              </a:ext>
            </a:extLst>
          </p:cNvPr>
          <p:cNvSpPr txBox="1"/>
          <p:nvPr/>
        </p:nvSpPr>
        <p:spPr>
          <a:xfrm flipH="1">
            <a:off x="2562224" y="4566374"/>
            <a:ext cx="3792858" cy="261610"/>
          </a:xfrm>
          <a:prstGeom prst="rect">
            <a:avLst/>
          </a:prstGeom>
          <a:noFill/>
        </p:spPr>
        <p:txBody>
          <a:bodyPr wrap="square" rtlCol="0">
            <a:spAutoFit/>
          </a:bodyPr>
          <a:lstStyle/>
          <a:p>
            <a:r>
              <a:rPr lang="en-US" sz="1100" dirty="0">
                <a:solidFill>
                  <a:srgbClr val="FF0000"/>
                </a:solidFill>
                <a:latin typeface="Futura Book" panose="020B0500000000000000" pitchFamily="34" charset="0"/>
              </a:rPr>
              <a:t>UNIVERSITY HERE</a:t>
            </a:r>
          </a:p>
        </p:txBody>
      </p:sp>
      <p:sp>
        <p:nvSpPr>
          <p:cNvPr id="21" name="TextBox 20">
            <a:extLst>
              <a:ext uri="{FF2B5EF4-FFF2-40B4-BE49-F238E27FC236}">
                <a16:creationId xmlns:a16="http://schemas.microsoft.com/office/drawing/2014/main" id="{61E240C6-C38D-47C7-8F47-2F9DA878B139}"/>
              </a:ext>
            </a:extLst>
          </p:cNvPr>
          <p:cNvSpPr txBox="1"/>
          <p:nvPr/>
        </p:nvSpPr>
        <p:spPr>
          <a:xfrm flipH="1">
            <a:off x="7246616" y="4566374"/>
            <a:ext cx="3297557" cy="261610"/>
          </a:xfrm>
          <a:prstGeom prst="rect">
            <a:avLst/>
          </a:prstGeom>
          <a:noFill/>
        </p:spPr>
        <p:txBody>
          <a:bodyPr wrap="square" rtlCol="0">
            <a:spAutoFit/>
          </a:bodyPr>
          <a:lstStyle/>
          <a:p>
            <a:r>
              <a:rPr lang="en-US" sz="1100" dirty="0">
                <a:solidFill>
                  <a:srgbClr val="FF0000"/>
                </a:solidFill>
                <a:latin typeface="Futura Book" panose="020B0500000000000000" pitchFamily="34" charset="0"/>
              </a:rPr>
              <a:t>UNIVERSITY HERE</a:t>
            </a:r>
          </a:p>
        </p:txBody>
      </p:sp>
      <p:sp>
        <p:nvSpPr>
          <p:cNvPr id="22" name="TextBox 21">
            <a:extLst>
              <a:ext uri="{FF2B5EF4-FFF2-40B4-BE49-F238E27FC236}">
                <a16:creationId xmlns:a16="http://schemas.microsoft.com/office/drawing/2014/main" id="{4CC46400-7B64-4CBA-9AD3-F4F48DC4CE87}"/>
              </a:ext>
            </a:extLst>
          </p:cNvPr>
          <p:cNvSpPr txBox="1"/>
          <p:nvPr/>
        </p:nvSpPr>
        <p:spPr>
          <a:xfrm flipH="1">
            <a:off x="2562224" y="5125849"/>
            <a:ext cx="3297557" cy="584775"/>
          </a:xfrm>
          <a:prstGeom prst="rect">
            <a:avLst/>
          </a:prstGeom>
          <a:noFill/>
        </p:spPr>
        <p:txBody>
          <a:bodyPr wrap="square" rtlCol="0">
            <a:spAutoFit/>
          </a:bodyPr>
          <a:lstStyle/>
          <a:p>
            <a:r>
              <a:rPr lang="en-US" sz="1600" dirty="0">
                <a:solidFill>
                  <a:srgbClr val="FF0000"/>
                </a:solidFill>
              </a:rPr>
              <a:t>Title Here</a:t>
            </a:r>
          </a:p>
          <a:p>
            <a:r>
              <a:rPr lang="en-US" sz="1600" dirty="0">
                <a:solidFill>
                  <a:srgbClr val="FF0000"/>
                </a:solidFill>
              </a:rPr>
              <a:t>Email Here</a:t>
            </a:r>
          </a:p>
        </p:txBody>
      </p:sp>
      <p:sp>
        <p:nvSpPr>
          <p:cNvPr id="23" name="TextBox 22">
            <a:extLst>
              <a:ext uri="{FF2B5EF4-FFF2-40B4-BE49-F238E27FC236}">
                <a16:creationId xmlns:a16="http://schemas.microsoft.com/office/drawing/2014/main" id="{3B45B64A-26E5-45A4-88F1-CE797AFD3EFA}"/>
              </a:ext>
            </a:extLst>
          </p:cNvPr>
          <p:cNvSpPr txBox="1"/>
          <p:nvPr/>
        </p:nvSpPr>
        <p:spPr>
          <a:xfrm flipH="1">
            <a:off x="7246616" y="5125849"/>
            <a:ext cx="3297557" cy="584775"/>
          </a:xfrm>
          <a:prstGeom prst="rect">
            <a:avLst/>
          </a:prstGeom>
          <a:noFill/>
        </p:spPr>
        <p:txBody>
          <a:bodyPr wrap="square" rtlCol="0">
            <a:spAutoFit/>
          </a:bodyPr>
          <a:lstStyle/>
          <a:p>
            <a:r>
              <a:rPr lang="en-US" sz="1600" dirty="0">
                <a:solidFill>
                  <a:srgbClr val="FF0000"/>
                </a:solidFill>
              </a:rPr>
              <a:t>Title Here</a:t>
            </a:r>
          </a:p>
          <a:p>
            <a:r>
              <a:rPr lang="en-US" sz="1600" dirty="0">
                <a:solidFill>
                  <a:srgbClr val="FF0000"/>
                </a:solidFill>
              </a:rPr>
              <a:t>Email Here</a:t>
            </a:r>
          </a:p>
        </p:txBody>
      </p:sp>
    </p:spTree>
    <p:extLst>
      <p:ext uri="{BB962C8B-B14F-4D97-AF65-F5344CB8AC3E}">
        <p14:creationId xmlns:p14="http://schemas.microsoft.com/office/powerpoint/2010/main" val="23375577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F41B8-EB63-480C-BE69-98E7D57EEEB6}"/>
              </a:ext>
            </a:extLst>
          </p:cNvPr>
          <p:cNvSpPr>
            <a:spLocks noGrp="1"/>
          </p:cNvSpPr>
          <p:nvPr>
            <p:ph type="title"/>
          </p:nvPr>
        </p:nvSpPr>
        <p:spPr>
          <a:xfrm>
            <a:off x="838200" y="365126"/>
            <a:ext cx="10515600" cy="923848"/>
          </a:xfrm>
        </p:spPr>
        <p:txBody>
          <a:bodyPr/>
          <a:lstStyle/>
          <a:p>
            <a:pPr algn="ctr"/>
            <a:r>
              <a:rPr lang="en-US" dirty="0"/>
              <a:t>Bibliography of Figures Used</a:t>
            </a:r>
          </a:p>
        </p:txBody>
      </p:sp>
      <p:sp>
        <p:nvSpPr>
          <p:cNvPr id="3" name="Content Placeholder 2">
            <a:extLst>
              <a:ext uri="{FF2B5EF4-FFF2-40B4-BE49-F238E27FC236}">
                <a16:creationId xmlns:a16="http://schemas.microsoft.com/office/drawing/2014/main" id="{337DB389-C152-4619-A6EC-FCA8FE33C806}"/>
              </a:ext>
            </a:extLst>
          </p:cNvPr>
          <p:cNvSpPr>
            <a:spLocks noGrp="1"/>
          </p:cNvSpPr>
          <p:nvPr>
            <p:ph idx="1"/>
          </p:nvPr>
        </p:nvSpPr>
        <p:spPr>
          <a:xfrm>
            <a:off x="427821" y="1438428"/>
            <a:ext cx="11336357" cy="4351338"/>
          </a:xfrm>
        </p:spPr>
        <p:txBody>
          <a:bodyPr>
            <a:normAutofit fontScale="92500" lnSpcReduction="10000"/>
          </a:bodyPr>
          <a:lstStyle/>
          <a:p>
            <a:pPr>
              <a:lnSpc>
                <a:spcPct val="150000"/>
              </a:lnSpc>
              <a:spcBef>
                <a:spcPts val="0"/>
              </a:spcBef>
            </a:pPr>
            <a:r>
              <a:rPr lang="en-US" sz="1200" dirty="0">
                <a:effectLst/>
              </a:rPr>
              <a:t>A. K. Schulz, N. Schneider, M. Zhang, and K. Singal, “A Year at the Forefront of Hydrostat Motion,” </a:t>
            </a:r>
            <a:r>
              <a:rPr lang="en-US" sz="1200" i="1" dirty="0">
                <a:effectLst/>
              </a:rPr>
              <a:t>Biology Open</a:t>
            </a:r>
            <a:r>
              <a:rPr lang="en-US" sz="1200" dirty="0">
                <a:effectLst/>
              </a:rPr>
              <a:t>, vol. 12, no. 8, p. bio059834, Aug. 2023, </a:t>
            </a:r>
            <a:r>
              <a:rPr lang="en-US" sz="1200" dirty="0" err="1">
                <a:effectLst/>
              </a:rPr>
              <a:t>doi</a:t>
            </a:r>
            <a:r>
              <a:rPr lang="en-US" sz="1200" dirty="0">
                <a:effectLst/>
              </a:rPr>
              <a:t>: </a:t>
            </a:r>
            <a:r>
              <a:rPr lang="en-US" sz="1200" dirty="0">
                <a:effectLst/>
                <a:hlinkClick r:id="rId2"/>
              </a:rPr>
              <a:t>10.1242/bio.059834</a:t>
            </a:r>
            <a:r>
              <a:rPr lang="en-US" sz="1200" dirty="0">
                <a:effectLst/>
              </a:rPr>
              <a:t>.</a:t>
            </a:r>
          </a:p>
          <a:p>
            <a:pPr>
              <a:lnSpc>
                <a:spcPct val="150000"/>
              </a:lnSpc>
              <a:spcBef>
                <a:spcPts val="0"/>
              </a:spcBef>
            </a:pPr>
            <a:r>
              <a:rPr lang="en-US" sz="1200" dirty="0">
                <a:effectLst/>
              </a:rPr>
              <a:t>N. </a:t>
            </a:r>
            <a:r>
              <a:rPr lang="en-US" sz="1200" dirty="0" err="1">
                <a:effectLst/>
              </a:rPr>
              <a:t>Ruegg</a:t>
            </a:r>
            <a:r>
              <a:rPr lang="en-US" sz="1200" dirty="0">
                <a:effectLst/>
              </a:rPr>
              <a:t>, S. Tripathi, K. Schindler, M. J. Black, and S. </a:t>
            </a:r>
            <a:r>
              <a:rPr lang="en-US" sz="1200" dirty="0" err="1">
                <a:effectLst/>
              </a:rPr>
              <a:t>Zuffi</a:t>
            </a:r>
            <a:r>
              <a:rPr lang="en-US" sz="1200" dirty="0">
                <a:effectLst/>
              </a:rPr>
              <a:t>, “{BITE}: Beyond Priors for Improved Three-{D} Dog Pose Estimation,” presented at the IEEE/CVF </a:t>
            </a:r>
            <a:r>
              <a:rPr lang="en-US" sz="1200" dirty="0" err="1">
                <a:effectLst/>
              </a:rPr>
              <a:t>Conf.~on</a:t>
            </a:r>
            <a:r>
              <a:rPr lang="en-US" sz="1200" dirty="0">
                <a:effectLst/>
              </a:rPr>
              <a:t> Computer Vision and Pattern Recognition (CVPR), 2023.</a:t>
            </a:r>
          </a:p>
          <a:p>
            <a:pPr>
              <a:lnSpc>
                <a:spcPct val="150000"/>
              </a:lnSpc>
              <a:spcBef>
                <a:spcPts val="0"/>
              </a:spcBef>
            </a:pPr>
            <a:r>
              <a:rPr lang="en-US" sz="1200" dirty="0">
                <a:effectLst/>
              </a:rPr>
              <a:t>A. K. Schulz </a:t>
            </a:r>
            <a:r>
              <a:rPr lang="en-US" sz="1200" i="1" dirty="0">
                <a:effectLst/>
              </a:rPr>
              <a:t>et al.</a:t>
            </a:r>
            <a:r>
              <a:rPr lang="en-US" sz="1200" dirty="0">
                <a:effectLst/>
              </a:rPr>
              <a:t>, “Conservation tools: the next generation of engineering–biology collaborations,” </a:t>
            </a:r>
            <a:r>
              <a:rPr lang="en-US" sz="1200" i="1" dirty="0">
                <a:effectLst/>
              </a:rPr>
              <a:t>Journal of The Royal Society Interface</a:t>
            </a:r>
            <a:r>
              <a:rPr lang="en-US" sz="1200" dirty="0">
                <a:effectLst/>
              </a:rPr>
              <a:t>, vol. 20, no. 205, p. 20230232, Aug. 2023, </a:t>
            </a:r>
            <a:r>
              <a:rPr lang="en-US" sz="1200" dirty="0" err="1">
                <a:effectLst/>
              </a:rPr>
              <a:t>doi</a:t>
            </a:r>
            <a:r>
              <a:rPr lang="en-US" sz="1200" dirty="0">
                <a:effectLst/>
              </a:rPr>
              <a:t>: </a:t>
            </a:r>
            <a:r>
              <a:rPr lang="en-US" sz="1200" dirty="0">
                <a:effectLst/>
                <a:hlinkClick r:id="rId3"/>
              </a:rPr>
              <a:t>10.1098/rsif.2023.0232</a:t>
            </a:r>
            <a:r>
              <a:rPr lang="en-US" sz="1200" dirty="0">
                <a:effectLst/>
              </a:rPr>
              <a:t>.</a:t>
            </a:r>
          </a:p>
          <a:p>
            <a:pPr>
              <a:lnSpc>
                <a:spcPct val="150000"/>
              </a:lnSpc>
              <a:spcBef>
                <a:spcPts val="0"/>
              </a:spcBef>
            </a:pPr>
            <a:r>
              <a:rPr lang="en-US" sz="1200" dirty="0">
                <a:effectLst/>
              </a:rPr>
              <a:t>A. Schulz, “Early Outcomes from an </a:t>
            </a:r>
            <a:r>
              <a:rPr lang="en-US" sz="1200" dirty="0" err="1">
                <a:effectLst/>
              </a:rPr>
              <a:t>Interdiscplinary</a:t>
            </a:r>
            <a:r>
              <a:rPr lang="en-US" sz="1200" dirty="0">
                <a:effectLst/>
              </a:rPr>
              <a:t> VIP Course,” presented at the Georgia Tech Teaching Conference, 2021.</a:t>
            </a:r>
          </a:p>
          <a:p>
            <a:pPr>
              <a:lnSpc>
                <a:spcPct val="150000"/>
              </a:lnSpc>
              <a:spcBef>
                <a:spcPts val="0"/>
              </a:spcBef>
            </a:pPr>
            <a:r>
              <a:rPr lang="en-US" sz="1200" dirty="0">
                <a:effectLst/>
              </a:rPr>
              <a:t>B. Christensen and M. A. Daley, “Energy Regulation in Response to Substrate Energy Loss,” presented at the American Society of Biomechanics, 2023.</a:t>
            </a:r>
          </a:p>
          <a:p>
            <a:pPr>
              <a:lnSpc>
                <a:spcPct val="150000"/>
              </a:lnSpc>
              <a:spcBef>
                <a:spcPts val="0"/>
              </a:spcBef>
            </a:pPr>
            <a:r>
              <a:rPr lang="en-US" sz="1200" dirty="0">
                <a:effectLst/>
              </a:rPr>
              <a:t>N. Rokhmanova, O. Pearl, K. J. Kuchenbecker, and E. </a:t>
            </a:r>
            <a:r>
              <a:rPr lang="en-US" sz="1200" dirty="0" err="1">
                <a:effectLst/>
              </a:rPr>
              <a:t>Halilaj</a:t>
            </a:r>
            <a:r>
              <a:rPr lang="en-US" sz="1200" dirty="0">
                <a:effectLst/>
              </a:rPr>
              <a:t>, “IMU-Based Kinematics Estimation Accuracy Affects Gait Retraining using Vibrotactile Cues,” </a:t>
            </a:r>
            <a:r>
              <a:rPr lang="en-US" sz="1200" i="1" dirty="0">
                <a:effectLst/>
              </a:rPr>
              <a:t>TNSRE (under review)</a:t>
            </a:r>
            <a:r>
              <a:rPr lang="en-US" sz="1200" dirty="0">
                <a:effectLst/>
              </a:rPr>
              <a:t>, 2023.</a:t>
            </a:r>
          </a:p>
          <a:p>
            <a:pPr>
              <a:lnSpc>
                <a:spcPct val="150000"/>
              </a:lnSpc>
              <a:spcBef>
                <a:spcPts val="0"/>
              </a:spcBef>
            </a:pPr>
            <a:r>
              <a:rPr lang="en-US" sz="1200" dirty="0">
                <a:effectLst/>
              </a:rPr>
              <a:t>N. Rokhmanova, K. J. Kuchenbecker, P. B. Shull, R. Ferber, and E. </a:t>
            </a:r>
            <a:r>
              <a:rPr lang="en-US" sz="1200" dirty="0" err="1">
                <a:effectLst/>
              </a:rPr>
              <a:t>Halilaj</a:t>
            </a:r>
            <a:r>
              <a:rPr lang="en-US" sz="1200" dirty="0">
                <a:effectLst/>
              </a:rPr>
              <a:t>, “Predicting knee adduction moment response to gait retraining with minimal clinical data,” </a:t>
            </a:r>
            <a:r>
              <a:rPr lang="en-US" sz="1200" i="1" dirty="0">
                <a:effectLst/>
              </a:rPr>
              <a:t>PLOS Computational Biology</a:t>
            </a:r>
            <a:r>
              <a:rPr lang="en-US" sz="1200" dirty="0">
                <a:effectLst/>
              </a:rPr>
              <a:t>, vol. 18, no. 5, p. e1009500, May 2022, </a:t>
            </a:r>
            <a:r>
              <a:rPr lang="en-US" sz="1200" dirty="0" err="1">
                <a:effectLst/>
              </a:rPr>
              <a:t>doi</a:t>
            </a:r>
            <a:r>
              <a:rPr lang="en-US" sz="1200" dirty="0">
                <a:effectLst/>
              </a:rPr>
              <a:t>: </a:t>
            </a:r>
            <a:r>
              <a:rPr lang="en-US" sz="1200" dirty="0">
                <a:effectLst/>
                <a:hlinkClick r:id="rId4"/>
              </a:rPr>
              <a:t>10.1371/journal.pcbi.1009500</a:t>
            </a:r>
            <a:r>
              <a:rPr lang="en-US" sz="1200" dirty="0">
                <a:effectLst/>
              </a:rPr>
              <a:t>.</a:t>
            </a:r>
          </a:p>
          <a:p>
            <a:pPr>
              <a:lnSpc>
                <a:spcPct val="150000"/>
              </a:lnSpc>
              <a:spcBef>
                <a:spcPts val="0"/>
              </a:spcBef>
            </a:pPr>
            <a:r>
              <a:rPr lang="en-US" sz="1200" dirty="0">
                <a:effectLst/>
              </a:rPr>
              <a:t>A. K. Schulz </a:t>
            </a:r>
            <a:r>
              <a:rPr lang="en-US" sz="1200" i="1" dirty="0">
                <a:effectLst/>
              </a:rPr>
              <a:t>et al.</a:t>
            </a:r>
            <a:r>
              <a:rPr lang="en-US" sz="1200" dirty="0">
                <a:effectLst/>
              </a:rPr>
              <a:t>, “Skin wrinkles and folds enable asymmetric stretch in the elephant trunk,” </a:t>
            </a:r>
            <a:r>
              <a:rPr lang="en-US" sz="1200" i="1" dirty="0">
                <a:effectLst/>
              </a:rPr>
              <a:t>Proceedings of the National Academy of Sciences</a:t>
            </a:r>
            <a:r>
              <a:rPr lang="en-US" sz="1200" dirty="0">
                <a:effectLst/>
              </a:rPr>
              <a:t>, vol. 119, no. 31, p. e2122563119, Aug. 2022, </a:t>
            </a:r>
            <a:r>
              <a:rPr lang="en-US" sz="1200" dirty="0" err="1">
                <a:effectLst/>
              </a:rPr>
              <a:t>doi</a:t>
            </a:r>
            <a:r>
              <a:rPr lang="en-US" sz="1200" dirty="0">
                <a:effectLst/>
              </a:rPr>
              <a:t>: </a:t>
            </a:r>
            <a:r>
              <a:rPr lang="en-US" sz="1200" dirty="0">
                <a:effectLst/>
                <a:hlinkClick r:id="rId5"/>
              </a:rPr>
              <a:t>10.1073/pnas.2122563119</a:t>
            </a:r>
            <a:r>
              <a:rPr lang="en-US" sz="1200" dirty="0">
                <a:effectLst/>
              </a:rPr>
              <a:t>.</a:t>
            </a:r>
          </a:p>
          <a:p>
            <a:pPr>
              <a:lnSpc>
                <a:spcPct val="150000"/>
              </a:lnSpc>
              <a:spcBef>
                <a:spcPts val="0"/>
              </a:spcBef>
            </a:pPr>
            <a:r>
              <a:rPr lang="en-US" sz="1200" dirty="0">
                <a:effectLst/>
              </a:rPr>
              <a:t>A. K. Schulz, M. Chellapurath, P. C. Khandelwal, S. Rezaei, S. Merker, and A. Jusufi, “Spiny Tail Enhances Traction on Diverse Barks in Pel’s Scaly Tailed Squirrel,” </a:t>
            </a:r>
            <a:r>
              <a:rPr lang="en-US" sz="1200" i="1" dirty="0">
                <a:effectLst/>
              </a:rPr>
              <a:t>In Prep</a:t>
            </a:r>
            <a:r>
              <a:rPr lang="en-US" sz="1200" dirty="0">
                <a:effectLst/>
              </a:rPr>
              <a:t>, 2023.</a:t>
            </a:r>
          </a:p>
          <a:p>
            <a:pPr>
              <a:lnSpc>
                <a:spcPct val="150000"/>
              </a:lnSpc>
              <a:spcBef>
                <a:spcPts val="0"/>
              </a:spcBef>
            </a:pPr>
            <a:r>
              <a:rPr lang="en-US" sz="1200" dirty="0">
                <a:effectLst/>
              </a:rPr>
              <a:t>K. Gordon, “Using Color to Enhance Your Design,” Nielsen Norman Group. Accessed: Nov. 23, 2023. [Online]. Available: </a:t>
            </a:r>
            <a:r>
              <a:rPr lang="en-US" sz="1200" dirty="0">
                <a:effectLst/>
                <a:hlinkClick r:id="rId6"/>
              </a:rPr>
              <a:t>https://www.nngroup.com/articles/color-enhance-design/</a:t>
            </a:r>
            <a:endParaRPr lang="en-US" sz="1200" dirty="0">
              <a:effectLst/>
            </a:endParaRPr>
          </a:p>
          <a:p>
            <a:pPr marL="0" indent="0">
              <a:lnSpc>
                <a:spcPct val="150000"/>
              </a:lnSpc>
              <a:buNone/>
            </a:pPr>
            <a:endParaRPr lang="en-US" sz="1200" dirty="0">
              <a:latin typeface="+mj-lt"/>
              <a:ea typeface="Arial" panose="020B0604020202020204" pitchFamily="34" charset="0"/>
            </a:endParaRPr>
          </a:p>
        </p:txBody>
      </p:sp>
      <p:sp>
        <p:nvSpPr>
          <p:cNvPr id="4" name="Title 1">
            <a:extLst>
              <a:ext uri="{FF2B5EF4-FFF2-40B4-BE49-F238E27FC236}">
                <a16:creationId xmlns:a16="http://schemas.microsoft.com/office/drawing/2014/main" id="{F2F7A52F-922B-4E6D-9494-70CD0F45D378}"/>
              </a:ext>
            </a:extLst>
          </p:cNvPr>
          <p:cNvSpPr txBox="1">
            <a:spLocks/>
          </p:cNvSpPr>
          <p:nvPr/>
        </p:nvSpPr>
        <p:spPr>
          <a:xfrm>
            <a:off x="838200" y="5789766"/>
            <a:ext cx="10515600" cy="9238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i="1" dirty="0"/>
              <a:t>*Authors have provided consent to share their figures; all papers included are open-access </a:t>
            </a:r>
          </a:p>
        </p:txBody>
      </p:sp>
    </p:spTree>
    <p:extLst>
      <p:ext uri="{BB962C8B-B14F-4D97-AF65-F5344CB8AC3E}">
        <p14:creationId xmlns:p14="http://schemas.microsoft.com/office/powerpoint/2010/main" val="28007141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E6C585C6-DF9A-44BD-B0C4-38381F672F3A}"/>
              </a:ext>
            </a:extLst>
          </p:cNvPr>
          <p:cNvSpPr txBox="1">
            <a:spLocks/>
          </p:cNvSpPr>
          <p:nvPr/>
        </p:nvSpPr>
        <p:spPr>
          <a:xfrm>
            <a:off x="1738829" y="795522"/>
            <a:ext cx="8714342"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FF0000"/>
                </a:solidFill>
              </a:rPr>
              <a:t>Insert a QR Code here if you have a survey for participants</a:t>
            </a:r>
          </a:p>
        </p:txBody>
      </p:sp>
      <p:sp>
        <p:nvSpPr>
          <p:cNvPr id="5" name="Title 6">
            <a:extLst>
              <a:ext uri="{FF2B5EF4-FFF2-40B4-BE49-F238E27FC236}">
                <a16:creationId xmlns:a16="http://schemas.microsoft.com/office/drawing/2014/main" id="{8D4E6BE8-5B30-4071-91DE-2801F1479E9F}"/>
              </a:ext>
            </a:extLst>
          </p:cNvPr>
          <p:cNvSpPr txBox="1">
            <a:spLocks/>
          </p:cNvSpPr>
          <p:nvPr/>
        </p:nvSpPr>
        <p:spPr>
          <a:xfrm>
            <a:off x="0" y="4918935"/>
            <a:ext cx="12190267" cy="65005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FF0000"/>
                </a:solidFill>
              </a:rPr>
              <a:t>Example question: What could be improved?</a:t>
            </a:r>
          </a:p>
        </p:txBody>
      </p:sp>
      <p:sp>
        <p:nvSpPr>
          <p:cNvPr id="6" name="Rectangle 5">
            <a:extLst>
              <a:ext uri="{FF2B5EF4-FFF2-40B4-BE49-F238E27FC236}">
                <a16:creationId xmlns:a16="http://schemas.microsoft.com/office/drawing/2014/main" id="{3800BE80-483A-43AC-98AB-19A042DEEAFF}"/>
              </a:ext>
            </a:extLst>
          </p:cNvPr>
          <p:cNvSpPr/>
          <p:nvPr/>
        </p:nvSpPr>
        <p:spPr>
          <a:xfrm>
            <a:off x="5142633" y="2473643"/>
            <a:ext cx="1905000" cy="191071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6318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054038"/>
            <a:ext cx="9144000" cy="3344227"/>
          </a:xfrm>
        </p:spPr>
        <p:txBody>
          <a:bodyPr>
            <a:normAutofit fontScale="90000"/>
          </a:bodyPr>
          <a:lstStyle/>
          <a:p>
            <a:r>
              <a:rPr lang="en-US" dirty="0">
                <a:solidFill>
                  <a:srgbClr val="FF0000"/>
                </a:solidFill>
              </a:rPr>
              <a:t>INSERT Slido Word Cloud </a:t>
            </a:r>
            <a:r>
              <a:rPr lang="en-US" dirty="0">
                <a:solidFill>
                  <a:srgbClr val="331E38"/>
                </a:solidFill>
              </a:rPr>
              <a:t>Question: What words are often associated with good figures?</a:t>
            </a:r>
          </a:p>
        </p:txBody>
      </p:sp>
    </p:spTree>
    <p:extLst>
      <p:ext uri="{BB962C8B-B14F-4D97-AF65-F5344CB8AC3E}">
        <p14:creationId xmlns:p14="http://schemas.microsoft.com/office/powerpoint/2010/main" val="1144288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C55F-5E2C-4327-82C5-8DBD6720DF8A}"/>
              </a:ext>
            </a:extLst>
          </p:cNvPr>
          <p:cNvSpPr>
            <a:spLocks noGrp="1"/>
          </p:cNvSpPr>
          <p:nvPr>
            <p:ph type="title"/>
          </p:nvPr>
        </p:nvSpPr>
        <p:spPr/>
        <p:txBody>
          <a:bodyPr/>
          <a:lstStyle/>
          <a:p>
            <a:r>
              <a:rPr lang="en-US" dirty="0"/>
              <a:t>Why bother making a nice figure?</a:t>
            </a:r>
          </a:p>
        </p:txBody>
      </p:sp>
      <p:pic>
        <p:nvPicPr>
          <p:cNvPr id="2052" name="Picture 4" descr="Rick Holland on X: &quot;&quot;Did you read my paper on confirmation bias? Yes, but  it only proved what I already knew.” #ThreatIntel https://t.co/YzbofIc7G9&quot;  / X">
            <a:extLst>
              <a:ext uri="{FF2B5EF4-FFF2-40B4-BE49-F238E27FC236}">
                <a16:creationId xmlns:a16="http://schemas.microsoft.com/office/drawing/2014/main" id="{DC42E188-6020-4310-9FBE-D464EE156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0729" y="1957388"/>
            <a:ext cx="3710542" cy="369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653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725E-B334-4049-860F-C51919B35F1D}"/>
              </a:ext>
            </a:extLst>
          </p:cNvPr>
          <p:cNvSpPr>
            <a:spLocks noGrp="1"/>
          </p:cNvSpPr>
          <p:nvPr>
            <p:ph type="title"/>
          </p:nvPr>
        </p:nvSpPr>
        <p:spPr/>
        <p:txBody>
          <a:bodyPr/>
          <a:lstStyle/>
          <a:p>
            <a:r>
              <a:rPr lang="en-US" dirty="0"/>
              <a:t>Your audience, forever*</a:t>
            </a:r>
          </a:p>
        </p:txBody>
      </p:sp>
      <p:sp>
        <p:nvSpPr>
          <p:cNvPr id="4" name="TextBox 3">
            <a:extLst>
              <a:ext uri="{FF2B5EF4-FFF2-40B4-BE49-F238E27FC236}">
                <a16:creationId xmlns:a16="http://schemas.microsoft.com/office/drawing/2014/main" id="{1156D0C3-5151-4E33-B652-65B4D39BDDD9}"/>
              </a:ext>
            </a:extLst>
          </p:cNvPr>
          <p:cNvSpPr txBox="1"/>
          <p:nvPr/>
        </p:nvSpPr>
        <p:spPr>
          <a:xfrm>
            <a:off x="1451730" y="6308209"/>
            <a:ext cx="9902070" cy="369332"/>
          </a:xfrm>
          <a:prstGeom prst="rect">
            <a:avLst/>
          </a:prstGeom>
          <a:noFill/>
        </p:spPr>
        <p:txBody>
          <a:bodyPr wrap="none" rtlCol="0">
            <a:spAutoFit/>
          </a:bodyPr>
          <a:lstStyle/>
          <a:p>
            <a:r>
              <a:rPr lang="en-US" dirty="0"/>
              <a:t>*except in cases of paper retraction, scientific obsolescence, and/or heat death of the universe</a:t>
            </a:r>
          </a:p>
        </p:txBody>
      </p:sp>
      <p:pic>
        <p:nvPicPr>
          <p:cNvPr id="3074" name="Picture 2" descr="Download Emojis Smileys Emoticons Royalty-Free Vector Graphic - Pixabay">
            <a:extLst>
              <a:ext uri="{FF2B5EF4-FFF2-40B4-BE49-F238E27FC236}">
                <a16:creationId xmlns:a16="http://schemas.microsoft.com/office/drawing/2014/main" id="{B3EE8CE8-C33A-4598-9C80-E4649AB618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8" t="53478" r="90847" b="23927"/>
          <a:stretch/>
        </p:blipFill>
        <p:spPr bwMode="auto">
          <a:xfrm>
            <a:off x="980637" y="1310346"/>
            <a:ext cx="1143000" cy="13320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C345556-958E-4558-8B65-A6B1D2081063}"/>
              </a:ext>
            </a:extLst>
          </p:cNvPr>
          <p:cNvSpPr txBox="1"/>
          <p:nvPr/>
        </p:nvSpPr>
        <p:spPr>
          <a:xfrm>
            <a:off x="236713" y="2642384"/>
            <a:ext cx="2630848" cy="461665"/>
          </a:xfrm>
          <a:prstGeom prst="rect">
            <a:avLst/>
          </a:prstGeom>
          <a:noFill/>
        </p:spPr>
        <p:txBody>
          <a:bodyPr wrap="none" rtlCol="0">
            <a:spAutoFit/>
          </a:bodyPr>
          <a:lstStyle/>
          <a:p>
            <a:r>
              <a:rPr lang="en-US" sz="2400" dirty="0">
                <a:latin typeface="Futura Book" panose="020B0500000000000000" pitchFamily="34" charset="0"/>
              </a:rPr>
              <a:t>JOURNAL EDITOR</a:t>
            </a:r>
          </a:p>
        </p:txBody>
      </p:sp>
      <p:sp>
        <p:nvSpPr>
          <p:cNvPr id="7" name="TextBox 6">
            <a:extLst>
              <a:ext uri="{FF2B5EF4-FFF2-40B4-BE49-F238E27FC236}">
                <a16:creationId xmlns:a16="http://schemas.microsoft.com/office/drawing/2014/main" id="{83B0C65A-0786-4193-98CF-700715549003}"/>
              </a:ext>
            </a:extLst>
          </p:cNvPr>
          <p:cNvSpPr txBox="1"/>
          <p:nvPr/>
        </p:nvSpPr>
        <p:spPr>
          <a:xfrm>
            <a:off x="465314" y="3078910"/>
            <a:ext cx="2534623" cy="738664"/>
          </a:xfrm>
          <a:prstGeom prst="rect">
            <a:avLst/>
          </a:prstGeom>
          <a:noFill/>
        </p:spPr>
        <p:txBody>
          <a:bodyPr wrap="square" rtlCol="0">
            <a:spAutoFit/>
          </a:bodyPr>
          <a:lstStyle/>
          <a:p>
            <a:r>
              <a:rPr lang="en-US" sz="1400" dirty="0">
                <a:latin typeface="+mj-lt"/>
              </a:rPr>
              <a:t>Doing 5 things at once. Deciding whether to send your paper out for review.</a:t>
            </a:r>
          </a:p>
        </p:txBody>
      </p:sp>
      <p:pic>
        <p:nvPicPr>
          <p:cNvPr id="8" name="Picture 2" descr="Download Emojis Smileys Emoticons Royalty-Free Vector Graphic - Pixabay">
            <a:extLst>
              <a:ext uri="{FF2B5EF4-FFF2-40B4-BE49-F238E27FC236}">
                <a16:creationId xmlns:a16="http://schemas.microsoft.com/office/drawing/2014/main" id="{EDD73ADD-066C-4A1E-A718-70A0B84509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03" t="52993" r="80666" b="24412"/>
          <a:stretch/>
        </p:blipFill>
        <p:spPr bwMode="auto">
          <a:xfrm>
            <a:off x="7854449" y="3410909"/>
            <a:ext cx="1143000" cy="133203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031A177-6E30-45D1-977C-0109C5BB3CB7}"/>
              </a:ext>
            </a:extLst>
          </p:cNvPr>
          <p:cNvSpPr txBox="1"/>
          <p:nvPr/>
        </p:nvSpPr>
        <p:spPr>
          <a:xfrm>
            <a:off x="7446774" y="4882706"/>
            <a:ext cx="1898277" cy="461665"/>
          </a:xfrm>
          <a:prstGeom prst="rect">
            <a:avLst/>
          </a:prstGeom>
          <a:noFill/>
        </p:spPr>
        <p:txBody>
          <a:bodyPr wrap="none" rtlCol="0">
            <a:spAutoFit/>
          </a:bodyPr>
          <a:lstStyle/>
          <a:p>
            <a:r>
              <a:rPr lang="en-US" sz="2400" dirty="0">
                <a:latin typeface="Futura Book" panose="020B0500000000000000" pitchFamily="34" charset="0"/>
              </a:rPr>
              <a:t>REVIEWER 2</a:t>
            </a:r>
          </a:p>
        </p:txBody>
      </p:sp>
      <p:sp>
        <p:nvSpPr>
          <p:cNvPr id="10" name="TextBox 9">
            <a:extLst>
              <a:ext uri="{FF2B5EF4-FFF2-40B4-BE49-F238E27FC236}">
                <a16:creationId xmlns:a16="http://schemas.microsoft.com/office/drawing/2014/main" id="{301596F5-8EAC-4A89-9C01-45D0C13B9952}"/>
              </a:ext>
            </a:extLst>
          </p:cNvPr>
          <p:cNvSpPr txBox="1"/>
          <p:nvPr/>
        </p:nvSpPr>
        <p:spPr>
          <a:xfrm>
            <a:off x="7309090" y="5319232"/>
            <a:ext cx="2219324" cy="738664"/>
          </a:xfrm>
          <a:prstGeom prst="rect">
            <a:avLst/>
          </a:prstGeom>
          <a:noFill/>
        </p:spPr>
        <p:txBody>
          <a:bodyPr wrap="square" rtlCol="0">
            <a:spAutoFit/>
          </a:bodyPr>
          <a:lstStyle/>
          <a:p>
            <a:r>
              <a:rPr lang="en-US" sz="1400" dirty="0">
                <a:latin typeface="+mj-lt"/>
              </a:rPr>
              <a:t>Undercaffeinated. Expert in your field. Wants to find flaws in your paper.</a:t>
            </a:r>
          </a:p>
        </p:txBody>
      </p:sp>
      <p:pic>
        <p:nvPicPr>
          <p:cNvPr id="11" name="Picture 2" descr="Download Emojis Smileys Emoticons Royalty-Free Vector Graphic - Pixabay">
            <a:extLst>
              <a:ext uri="{FF2B5EF4-FFF2-40B4-BE49-F238E27FC236}">
                <a16:creationId xmlns:a16="http://schemas.microsoft.com/office/drawing/2014/main" id="{1DAC9800-C738-416B-9EBA-DAE7CDAFC2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919" t="52993" r="9250" b="24412"/>
          <a:stretch/>
        </p:blipFill>
        <p:spPr bwMode="auto">
          <a:xfrm>
            <a:off x="5597989" y="1311128"/>
            <a:ext cx="1143000" cy="13320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3284A86-A264-4DE3-926D-95DC0E3E23B7}"/>
              </a:ext>
            </a:extLst>
          </p:cNvPr>
          <p:cNvSpPr txBox="1"/>
          <p:nvPr/>
        </p:nvSpPr>
        <p:spPr>
          <a:xfrm>
            <a:off x="5464809" y="2618027"/>
            <a:ext cx="1409360" cy="461665"/>
          </a:xfrm>
          <a:prstGeom prst="rect">
            <a:avLst/>
          </a:prstGeom>
          <a:noFill/>
        </p:spPr>
        <p:txBody>
          <a:bodyPr wrap="none" rtlCol="0">
            <a:spAutoFit/>
          </a:bodyPr>
          <a:lstStyle/>
          <a:p>
            <a:r>
              <a:rPr lang="en-US" sz="2400" dirty="0">
                <a:latin typeface="Futura Book" panose="020B0500000000000000" pitchFamily="34" charset="0"/>
              </a:rPr>
              <a:t>1</a:t>
            </a:r>
            <a:r>
              <a:rPr lang="en-US" sz="2400" baseline="30000" dirty="0">
                <a:latin typeface="Futura Book" panose="020B0500000000000000" pitchFamily="34" charset="0"/>
              </a:rPr>
              <a:t>ST</a:t>
            </a:r>
            <a:r>
              <a:rPr lang="en-US" sz="2400" dirty="0">
                <a:latin typeface="Futura Book" panose="020B0500000000000000" pitchFamily="34" charset="0"/>
              </a:rPr>
              <a:t> YEAR</a:t>
            </a:r>
          </a:p>
        </p:txBody>
      </p:sp>
      <p:sp>
        <p:nvSpPr>
          <p:cNvPr id="13" name="TextBox 12">
            <a:extLst>
              <a:ext uri="{FF2B5EF4-FFF2-40B4-BE49-F238E27FC236}">
                <a16:creationId xmlns:a16="http://schemas.microsoft.com/office/drawing/2014/main" id="{11903670-C516-4C52-B747-6502281F8FF2}"/>
              </a:ext>
            </a:extLst>
          </p:cNvPr>
          <p:cNvSpPr txBox="1"/>
          <p:nvPr/>
        </p:nvSpPr>
        <p:spPr>
          <a:xfrm>
            <a:off x="5151556" y="3077508"/>
            <a:ext cx="2219324" cy="738664"/>
          </a:xfrm>
          <a:prstGeom prst="rect">
            <a:avLst/>
          </a:prstGeom>
          <a:noFill/>
        </p:spPr>
        <p:txBody>
          <a:bodyPr wrap="square" rtlCol="0">
            <a:spAutoFit/>
          </a:bodyPr>
          <a:lstStyle/>
          <a:p>
            <a:r>
              <a:rPr lang="en-US" sz="1400" dirty="0">
                <a:latin typeface="+mj-lt"/>
              </a:rPr>
              <a:t>Wants to replicate your work. Doesn’t understand the field’s conventions.</a:t>
            </a:r>
          </a:p>
        </p:txBody>
      </p:sp>
      <p:pic>
        <p:nvPicPr>
          <p:cNvPr id="14" name="Picture 2" descr="Download Emojis Smileys Emoticons Royalty-Free Vector Graphic - Pixabay">
            <a:extLst>
              <a:ext uri="{FF2B5EF4-FFF2-40B4-BE49-F238E27FC236}">
                <a16:creationId xmlns:a16="http://schemas.microsoft.com/office/drawing/2014/main" id="{9168E548-3602-4EB6-AB41-2B6D211ACF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360" t="53801" r="39809" b="23604"/>
          <a:stretch/>
        </p:blipFill>
        <p:spPr bwMode="auto">
          <a:xfrm>
            <a:off x="3599912" y="3588180"/>
            <a:ext cx="1143000" cy="133203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C349AFB-2580-4227-A898-240573883509}"/>
              </a:ext>
            </a:extLst>
          </p:cNvPr>
          <p:cNvSpPr txBox="1"/>
          <p:nvPr/>
        </p:nvSpPr>
        <p:spPr>
          <a:xfrm>
            <a:off x="3384049" y="4933595"/>
            <a:ext cx="1574726" cy="461665"/>
          </a:xfrm>
          <a:prstGeom prst="rect">
            <a:avLst/>
          </a:prstGeom>
          <a:noFill/>
        </p:spPr>
        <p:txBody>
          <a:bodyPr wrap="none" rtlCol="0">
            <a:spAutoFit/>
          </a:bodyPr>
          <a:lstStyle/>
          <a:p>
            <a:r>
              <a:rPr lang="en-US" sz="2400" dirty="0">
                <a:latin typeface="Futura Book" panose="020B0500000000000000" pitchFamily="34" charset="0"/>
              </a:rPr>
              <a:t>REPORTER</a:t>
            </a:r>
          </a:p>
        </p:txBody>
      </p:sp>
      <p:sp>
        <p:nvSpPr>
          <p:cNvPr id="16" name="TextBox 15">
            <a:extLst>
              <a:ext uri="{FF2B5EF4-FFF2-40B4-BE49-F238E27FC236}">
                <a16:creationId xmlns:a16="http://schemas.microsoft.com/office/drawing/2014/main" id="{CBF55AF6-A584-4563-849E-DD826F5D7CB7}"/>
              </a:ext>
            </a:extLst>
          </p:cNvPr>
          <p:cNvSpPr txBox="1"/>
          <p:nvPr/>
        </p:nvSpPr>
        <p:spPr>
          <a:xfrm>
            <a:off x="3144074" y="5345734"/>
            <a:ext cx="2054675" cy="738664"/>
          </a:xfrm>
          <a:prstGeom prst="rect">
            <a:avLst/>
          </a:prstGeom>
          <a:noFill/>
        </p:spPr>
        <p:txBody>
          <a:bodyPr wrap="square" rtlCol="0">
            <a:spAutoFit/>
          </a:bodyPr>
          <a:lstStyle/>
          <a:p>
            <a:r>
              <a:rPr lang="en-US" sz="1400" dirty="0">
                <a:latin typeface="+mj-lt"/>
              </a:rPr>
              <a:t>Told to write an article about advances in your field. Still learning. </a:t>
            </a:r>
          </a:p>
        </p:txBody>
      </p:sp>
      <p:pic>
        <p:nvPicPr>
          <p:cNvPr id="17" name="Picture 2" descr="Download Emojis Smileys Emoticons Royalty-Free Vector Graphic - Pixabay">
            <a:extLst>
              <a:ext uri="{FF2B5EF4-FFF2-40B4-BE49-F238E27FC236}">
                <a16:creationId xmlns:a16="http://schemas.microsoft.com/office/drawing/2014/main" id="{77AB29CC-E7C3-4077-BD4D-D3D60D3AFE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027" t="52176" r="60142" b="25229"/>
          <a:stretch/>
        </p:blipFill>
        <p:spPr bwMode="auto">
          <a:xfrm>
            <a:off x="9660893" y="1305401"/>
            <a:ext cx="1143000" cy="13320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10093D1-7B16-456C-B6E8-FF5D89349630}"/>
              </a:ext>
            </a:extLst>
          </p:cNvPr>
          <p:cNvSpPr txBox="1"/>
          <p:nvPr/>
        </p:nvSpPr>
        <p:spPr>
          <a:xfrm>
            <a:off x="8706173" y="2598923"/>
            <a:ext cx="3052439" cy="461665"/>
          </a:xfrm>
          <a:prstGeom prst="rect">
            <a:avLst/>
          </a:prstGeom>
          <a:noFill/>
        </p:spPr>
        <p:txBody>
          <a:bodyPr wrap="none" rtlCol="0">
            <a:spAutoFit/>
          </a:bodyPr>
          <a:lstStyle/>
          <a:p>
            <a:r>
              <a:rPr lang="en-US" sz="2400" dirty="0">
                <a:latin typeface="Futura Book" panose="020B0500000000000000" pitchFamily="34" charset="0"/>
              </a:rPr>
              <a:t>HIRING COMMITTEE</a:t>
            </a:r>
          </a:p>
        </p:txBody>
      </p:sp>
      <p:sp>
        <p:nvSpPr>
          <p:cNvPr id="19" name="TextBox 18">
            <a:extLst>
              <a:ext uri="{FF2B5EF4-FFF2-40B4-BE49-F238E27FC236}">
                <a16:creationId xmlns:a16="http://schemas.microsoft.com/office/drawing/2014/main" id="{F7E24B28-A4EF-4303-8567-341F94E77B1D}"/>
              </a:ext>
            </a:extLst>
          </p:cNvPr>
          <p:cNvSpPr txBox="1"/>
          <p:nvPr/>
        </p:nvSpPr>
        <p:spPr>
          <a:xfrm>
            <a:off x="9406093" y="3058749"/>
            <a:ext cx="2071532" cy="738664"/>
          </a:xfrm>
          <a:prstGeom prst="rect">
            <a:avLst/>
          </a:prstGeom>
          <a:noFill/>
        </p:spPr>
        <p:txBody>
          <a:bodyPr wrap="square" rtlCol="0">
            <a:spAutoFit/>
          </a:bodyPr>
          <a:lstStyle/>
          <a:p>
            <a:r>
              <a:rPr lang="en-US" sz="1400" dirty="0">
                <a:latin typeface="+mj-lt"/>
              </a:rPr>
              <a:t>Sleep-deprived. Deciding whether to offer you an interview. </a:t>
            </a:r>
          </a:p>
        </p:txBody>
      </p:sp>
    </p:spTree>
    <p:extLst>
      <p:ext uri="{BB962C8B-B14F-4D97-AF65-F5344CB8AC3E}">
        <p14:creationId xmlns:p14="http://schemas.microsoft.com/office/powerpoint/2010/main" val="3575352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6.1.4122"/>
  <p:tag name="SLIDO_PRESENTATION_ID" val="00000000-0000-0000-0000-000000000000"/>
  <p:tag name="SLIDO_EVENT_UUID" val="83f941c4-829d-418e-80b4-dd6fdc863b59"/>
  <p:tag name="SLIDO_EVENT_SECTION_UUID" val="7e4ed1d8-3613-4c0d-837b-b6704ac9476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
      <a:majorFont>
        <a:latin typeface="Avenir Book"/>
        <a:ea typeface=""/>
        <a:cs typeface=""/>
      </a:majorFont>
      <a:minorFont>
        <a:latin typeface="Avenir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2895</Words>
  <Application>Microsoft Office PowerPoint</Application>
  <PresentationFormat>Widescreen</PresentationFormat>
  <Paragraphs>313</Paragraphs>
  <Slides>65</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Canela Thin Trial</vt:lpstr>
      <vt:lpstr>Wingdings</vt:lpstr>
      <vt:lpstr>Futura Book</vt:lpstr>
      <vt:lpstr>Avenir Book</vt:lpstr>
      <vt:lpstr>Office Theme</vt:lpstr>
      <vt:lpstr>How to use this slide template:</vt:lpstr>
      <vt:lpstr>INSERT Slido Poll Question: What is the biggest challenge you have when creating a figure?</vt:lpstr>
      <vt:lpstr>Who created these materials?</vt:lpstr>
      <vt:lpstr>Who are we? </vt:lpstr>
      <vt:lpstr>PowerPoint Presentation</vt:lpstr>
      <vt:lpstr>PowerPoint Presentation</vt:lpstr>
      <vt:lpstr>INSERT Slido Word Cloud Question: What words are often associated with good figures?</vt:lpstr>
      <vt:lpstr>Why bother making a nice figure?</vt:lpstr>
      <vt:lpstr>Your audience, forever*</vt:lpstr>
      <vt:lpstr>A (typical) timeline:</vt:lpstr>
      <vt:lpstr>What is the main point of this figure?</vt:lpstr>
      <vt:lpstr>What is the main point of this figure?</vt:lpstr>
      <vt:lpstr>INSERT Slido Poll Question: What is the main point of this figure?</vt:lpstr>
      <vt:lpstr>Fixing up the basics:</vt:lpstr>
      <vt:lpstr>What changed? What is missing?</vt:lpstr>
      <vt:lpstr>Content vs. format</vt:lpstr>
      <vt:lpstr>What changed? What is missing?</vt:lpstr>
      <vt:lpstr>What changed? What is missing?</vt:lpstr>
      <vt:lpstr>How do the needs of a figure change…</vt:lpstr>
      <vt:lpstr>PowerPoint Presentation</vt:lpstr>
      <vt:lpstr>PowerPoint Presentation</vt:lpstr>
      <vt:lpstr>We will become figure surgeons today:</vt:lpstr>
      <vt:lpstr>Surgical training takes time and repetition</vt:lpstr>
      <vt:lpstr>PowerPoint Presentation</vt:lpstr>
      <vt:lpstr>Low-hanging fruit: is your figure readable?</vt:lpstr>
      <vt:lpstr>“Readability” depends on context</vt:lpstr>
      <vt:lpstr>Low hanging fruit: is your figure interpretable?</vt:lpstr>
      <vt:lpstr>“Color is a power which directly influences the soul”</vt:lpstr>
      <vt:lpstr>You CAN and SHOULD learn color theory</vt:lpstr>
      <vt:lpstr>Pick your paper palette</vt:lpstr>
      <vt:lpstr>Be nice: help your viewer understand</vt:lpstr>
      <vt:lpstr>Minimize “chart junk” and maximize content</vt:lpstr>
      <vt:lpstr>Increasing accessibility, always evolving</vt:lpstr>
      <vt:lpstr>All tools to implement this is on your link sheet </vt:lpstr>
      <vt:lpstr>PowerPoint Presentation</vt:lpstr>
      <vt:lpstr>PowerPoint Presentation</vt:lpstr>
      <vt:lpstr>PowerPoint Presentation</vt:lpstr>
      <vt:lpstr>This workshop/GitHub is NOT: Designing a poster, presentation, publication…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the primary differences you see with posters versus presentations?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Bibliography of Figures Used</vt:lpstr>
      <vt:lpstr>PowerPoint Presentation</vt:lpstr>
    </vt:vector>
  </TitlesOfParts>
  <Company>MPI 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Schulz</dc:creator>
  <cp:lastModifiedBy>Nataliya Rokhmanova</cp:lastModifiedBy>
  <cp:revision>72</cp:revision>
  <dcterms:created xsi:type="dcterms:W3CDTF">2023-08-30T13:14:26Z</dcterms:created>
  <dcterms:modified xsi:type="dcterms:W3CDTF">2023-11-27T15:46:07Z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1.6.1.4122</vt:lpwstr>
  </property>
</Properties>
</file>